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3"/>
  </p:sldMasterIdLst>
  <p:notesMasterIdLst>
    <p:notesMasterId r:id="rId5"/>
  </p:notesMasterIdLst>
  <p:handoutMasterIdLst>
    <p:handoutMasterId r:id="rId46"/>
  </p:handoutMasterIdLst>
  <p:sldIdLst>
    <p:sldId id="259" r:id="rId4"/>
    <p:sldId id="738" r:id="rId6"/>
    <p:sldId id="723" r:id="rId7"/>
    <p:sldId id="724" r:id="rId8"/>
    <p:sldId id="725" r:id="rId9"/>
    <p:sldId id="729" r:id="rId10"/>
    <p:sldId id="727" r:id="rId11"/>
    <p:sldId id="730" r:id="rId12"/>
    <p:sldId id="722" r:id="rId13"/>
    <p:sldId id="670" r:id="rId14"/>
    <p:sldId id="671" r:id="rId15"/>
    <p:sldId id="672" r:id="rId16"/>
    <p:sldId id="673" r:id="rId17"/>
    <p:sldId id="669" r:id="rId18"/>
    <p:sldId id="731" r:id="rId19"/>
    <p:sldId id="732" r:id="rId20"/>
    <p:sldId id="733" r:id="rId21"/>
    <p:sldId id="739" r:id="rId22"/>
    <p:sldId id="740" r:id="rId23"/>
    <p:sldId id="741" r:id="rId24"/>
    <p:sldId id="742" r:id="rId25"/>
    <p:sldId id="743" r:id="rId26"/>
    <p:sldId id="744" r:id="rId27"/>
    <p:sldId id="745" r:id="rId28"/>
    <p:sldId id="746" r:id="rId29"/>
    <p:sldId id="747" r:id="rId30"/>
    <p:sldId id="748" r:id="rId31"/>
    <p:sldId id="749" r:id="rId32"/>
    <p:sldId id="750" r:id="rId33"/>
    <p:sldId id="751" r:id="rId34"/>
    <p:sldId id="752" r:id="rId35"/>
    <p:sldId id="753" r:id="rId36"/>
    <p:sldId id="754" r:id="rId37"/>
    <p:sldId id="755" r:id="rId38"/>
    <p:sldId id="756" r:id="rId39"/>
    <p:sldId id="675" r:id="rId40"/>
    <p:sldId id="734" r:id="rId41"/>
    <p:sldId id="735" r:id="rId42"/>
    <p:sldId id="736" r:id="rId43"/>
    <p:sldId id="630" r:id="rId44"/>
    <p:sldId id="737" r:id="rId45"/>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zhaolihai" initials="z" lastIdx="1" clrIdx="6"/>
  <p:cmAuthor id="1" name="张方" initials="张方" lastIdx="3" clrIdx="0"/>
  <p:cmAuthor id="8" name="DELL" initials="D" lastIdx="1" clrIdx="7"/>
  <p:cmAuthor id="2" name="Stephanie Su" initials="SS" lastIdx="1" clrIdx="1"/>
  <p:cmAuthor id="3" name="Wanda X Wang" initials="WXW" lastIdx="2" clrIdx="2"/>
  <p:cmAuthor id="4" name="ddppqq" initials="d" lastIdx="0" clrIdx="3"/>
  <p:cmAuthor id="5" name="Cherry XH Li" initials="CXL" lastIdx="11" clrIdx="4"/>
  <p:cmAuthor id="6" name="吴永建" initials="吴永建" lastIdx="19" clrIdx="5"/>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070C0"/>
    <a:srgbClr val="3D3B3D"/>
    <a:srgbClr val="FEFEFE"/>
    <a:srgbClr val="FFC000"/>
    <a:srgbClr val="FFFFFF"/>
    <a:srgbClr val="404040"/>
    <a:srgbClr val="F2F2F2"/>
    <a:srgbClr val="004FA3"/>
    <a:srgbClr val="85A3D9"/>
    <a:srgbClr val="EEC5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showGuides="1">
      <p:cViewPr>
        <p:scale>
          <a:sx n="100" d="100"/>
          <a:sy n="100" d="100"/>
        </p:scale>
        <p:origin x="-235" y="-302"/>
      </p:cViewPr>
      <p:guideLst>
        <p:guide orient="horz" pos="4320"/>
        <p:guide/>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tags" Target="tags/tag15.xml"/><Relationship Id="rId50" Type="http://schemas.openxmlformats.org/officeDocument/2006/relationships/commentAuthors" Target="commentAuthors.xml"/><Relationship Id="rId5" Type="http://schemas.openxmlformats.org/officeDocument/2006/relationships/notesMaster" Target="notesMasters/notesMaster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
        <p:nvSpPr>
          <p:cNvPr id="6" name="页脚占位符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A5F2C-0AF6-FA44-A23F-C7E9B5128904}"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9FC85-E4B9-8F48-941C-AE3787FDEAD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识别粒度最小化，动作拆解</a:t>
            </a:r>
            <a:r>
              <a:rPr lang="en-US" altLang="zh-CN" dirty="0"/>
              <a:t>+</a:t>
            </a:r>
            <a:r>
              <a:rPr lang="zh-CN" altLang="en-US" dirty="0"/>
              <a:t>专家判断</a:t>
            </a:r>
            <a:endParaRPr lang="zh-CN" altLang="en-US" dirty="0"/>
          </a:p>
        </p:txBody>
      </p:sp>
      <p:sp>
        <p:nvSpPr>
          <p:cNvPr id="4" name="灯片编号占位符 3"/>
          <p:cNvSpPr>
            <a:spLocks noGrp="1"/>
          </p:cNvSpPr>
          <p:nvPr>
            <p:ph type="sldNum" sz="quarter" idx="5"/>
          </p:nvPr>
        </p:nvSpPr>
        <p:spPr/>
        <p:txBody>
          <a:bodyPr/>
          <a:lstStyle/>
          <a:p>
            <a:fld id="{B9C9FC85-E4B9-8F48-941C-AE3787FDEAD6}"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p:nvPr>
        </p:nvSpPr>
        <p:spPr/>
      </p:sp>
      <p:sp>
        <p:nvSpPr>
          <p:cNvPr id="2969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latin typeface="Arial" panose="020B0604020202020204" pitchFamily="34" charset="0"/>
            </a:endParaRPr>
          </a:p>
        </p:txBody>
      </p:sp>
      <p:sp>
        <p:nvSpPr>
          <p:cNvPr id="2970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800" b="1">
                <a:solidFill>
                  <a:srgbClr val="0065A6"/>
                </a:solidFill>
                <a:latin typeface="Arial" panose="020B0604020202020204" pitchFamily="34" charset="0"/>
                <a:ea typeface="黑体" panose="02010609060101010101" pitchFamily="2" charset="-122"/>
              </a:defRPr>
            </a:lvl1pPr>
            <a:lvl2pPr marL="742950" indent="-285750">
              <a:defRPr sz="3800" b="1">
                <a:solidFill>
                  <a:srgbClr val="0065A6"/>
                </a:solidFill>
                <a:latin typeface="Arial" panose="020B0604020202020204" pitchFamily="34" charset="0"/>
                <a:ea typeface="黑体" panose="02010609060101010101" pitchFamily="2" charset="-122"/>
              </a:defRPr>
            </a:lvl2pPr>
            <a:lvl3pPr marL="1143000" indent="-228600">
              <a:defRPr sz="3800" b="1">
                <a:solidFill>
                  <a:srgbClr val="0065A6"/>
                </a:solidFill>
                <a:latin typeface="Arial" panose="020B0604020202020204" pitchFamily="34" charset="0"/>
                <a:ea typeface="黑体" panose="02010609060101010101" pitchFamily="2" charset="-122"/>
              </a:defRPr>
            </a:lvl3pPr>
            <a:lvl4pPr marL="1600200" indent="-228600">
              <a:defRPr sz="3800" b="1">
                <a:solidFill>
                  <a:srgbClr val="0065A6"/>
                </a:solidFill>
                <a:latin typeface="Arial" panose="020B0604020202020204" pitchFamily="34" charset="0"/>
                <a:ea typeface="黑体" panose="02010609060101010101" pitchFamily="2" charset="-122"/>
              </a:defRPr>
            </a:lvl4pPr>
            <a:lvl5pPr marL="2057400" indent="-228600">
              <a:defRPr sz="3800" b="1">
                <a:solidFill>
                  <a:srgbClr val="0065A6"/>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3800" b="1">
                <a:solidFill>
                  <a:srgbClr val="0065A6"/>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3800" b="1">
                <a:solidFill>
                  <a:srgbClr val="0065A6"/>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3800" b="1">
                <a:solidFill>
                  <a:srgbClr val="0065A6"/>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3800" b="1">
                <a:solidFill>
                  <a:srgbClr val="0065A6"/>
                </a:solidFill>
                <a:latin typeface="Arial" panose="020B0604020202020204" pitchFamily="34" charset="0"/>
                <a:ea typeface="黑体" panose="0201060906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21F374D-03A5-49D2-9681-D9961B332A18}" type="slidenum">
              <a:rPr kumimoji="0" altLang="zh-CN" sz="1200" b="1" i="0" u="none" strike="noStrike" kern="1200" cap="none" spc="0" normalizeH="0" baseline="0" noProof="0" smtClean="0">
                <a:ln>
                  <a:noFill/>
                </a:ln>
                <a:solidFill>
                  <a:srgbClr val="0065A6"/>
                </a:solidFill>
                <a:effectLst/>
                <a:uLnTx/>
                <a:uFillTx/>
                <a:latin typeface="Arial" panose="020B0604020202020204" pitchFamily="34" charset="0"/>
                <a:ea typeface="黑体" panose="02010609060101010101" pitchFamily="2" charset="-122"/>
                <a:cs typeface="+mn-cs"/>
              </a:rPr>
            </a:fld>
            <a:endParaRPr kumimoji="0" lang="zh-CN" altLang="zh-CN" sz="1200" b="1" i="0" u="none" strike="noStrike" kern="1200" cap="none" spc="0" normalizeH="0" baseline="0" noProof="0">
              <a:ln>
                <a:noFill/>
              </a:ln>
              <a:solidFill>
                <a:srgbClr val="0065A6"/>
              </a:solidFill>
              <a:effectLst/>
              <a:uLnTx/>
              <a:uFillTx/>
              <a:latin typeface="Arial" panose="020B0604020202020204" pitchFamily="34" charset="0"/>
              <a:ea typeface="黑体" panose="0201060906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lgn="l">
              <a:lnSpc>
                <a:spcPct val="150000"/>
              </a:lnSpc>
              <a:defRPr/>
            </a:pPr>
            <a:endParaRPr lang="zh-CN" altLang="en-US" sz="7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动作行为、结果状态</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封面页">
    <p:spTree>
      <p:nvGrpSpPr>
        <p:cNvPr id="1" name=""/>
        <p:cNvGrpSpPr/>
        <p:nvPr/>
      </p:nvGrpSpPr>
      <p:grpSpPr>
        <a:xfrm>
          <a:off x="0" y="0"/>
          <a:ext cx="0" cy="0"/>
          <a:chOff x="0" y="0"/>
          <a:chExt cx="0" cy="0"/>
        </a:xfrm>
      </p:grpSpPr>
      <p:sp>
        <p:nvSpPr>
          <p:cNvPr id="10" name="矩形 9"/>
          <p:cNvSpPr/>
          <p:nvPr userDrawn="1"/>
        </p:nvSpPr>
        <p:spPr>
          <a:xfrm>
            <a:off x="0" y="1926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hasCustomPrompt="1"/>
          </p:nvPr>
        </p:nvSpPr>
        <p:spPr>
          <a:xfrm>
            <a:off x="1379906" y="2315461"/>
            <a:ext cx="9144000" cy="1006475"/>
          </a:xfrm>
          <a:prstGeom prst="rect">
            <a:avLst/>
          </a:prstGeom>
        </p:spPr>
        <p:txBody>
          <a:bodyPr anchor="t">
            <a:normAutofit/>
          </a:bodyPr>
          <a:lstStyle>
            <a:lvl1pPr algn="l">
              <a:defRPr sz="5400" b="1" i="0">
                <a:solidFill>
                  <a:srgbClr val="004F99"/>
                </a:solidFill>
                <a:latin typeface="微软雅黑" panose="020B0503020204020204" pitchFamily="34" charset="-122"/>
                <a:ea typeface="微软雅黑" panose="020B0503020204020204" pitchFamily="34" charset="-122"/>
              </a:defRPr>
            </a:lvl1pPr>
          </a:lstStyle>
          <a:p>
            <a:r>
              <a:rPr kumimoji="1" lang="zh-CN" altLang="en-US" dirty="0"/>
              <a:t>主标题微软雅黑</a:t>
            </a:r>
            <a:r>
              <a:rPr kumimoji="1" lang="en-US" altLang="zh-CN" dirty="0"/>
              <a:t>54pt</a:t>
            </a:r>
            <a:r>
              <a:rPr kumimoji="1" lang="zh-CN" altLang="en-US" dirty="0"/>
              <a:t>加粗</a:t>
            </a:r>
            <a:endParaRPr kumimoji="1" lang="zh-CN" altLang="en-US" dirty="0"/>
          </a:p>
        </p:txBody>
      </p:sp>
      <p:sp>
        <p:nvSpPr>
          <p:cNvPr id="3" name="副标题 2"/>
          <p:cNvSpPr>
            <a:spLocks noGrp="1"/>
          </p:cNvSpPr>
          <p:nvPr>
            <p:ph type="subTitle" idx="1" hasCustomPrompt="1"/>
          </p:nvPr>
        </p:nvSpPr>
        <p:spPr>
          <a:xfrm>
            <a:off x="1379906" y="3536065"/>
            <a:ext cx="7348458" cy="497310"/>
          </a:xfrm>
          <a:prstGeom prst="rect">
            <a:avLst/>
          </a:prstGeom>
        </p:spPr>
        <p:txBody>
          <a:bodyPr/>
          <a:lstStyle>
            <a:lvl1pPr marL="0" indent="0" algn="l">
              <a:buNone/>
              <a:defRPr sz="2400" b="0" i="0">
                <a:solidFill>
                  <a:srgbClr val="004F99"/>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副标题微软雅黑</a:t>
            </a:r>
            <a:r>
              <a:rPr kumimoji="1" lang="en-US" altLang="zh-CN" dirty="0"/>
              <a:t>24pt</a:t>
            </a:r>
            <a:endParaRPr kumimoji="1" lang="zh-CN" altLang="en-US" dirty="0"/>
          </a:p>
        </p:txBody>
      </p:sp>
      <p:pic>
        <p:nvPicPr>
          <p:cNvPr id="14" name="图片 13"/>
          <p:cNvPicPr>
            <a:picLocks noChangeAspect="1"/>
          </p:cNvPicPr>
          <p:nvPr userDrawn="1"/>
        </p:nvPicPr>
        <p:blipFill>
          <a:blip r:embed="rId2"/>
          <a:stretch>
            <a:fillRect/>
          </a:stretch>
        </p:blipFill>
        <p:spPr>
          <a:xfrm>
            <a:off x="0" y="6705599"/>
            <a:ext cx="12192001" cy="171662"/>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descr="图片包含 水, 玻璃, 男人, 光盘&#10;&#10;描述已自动生成"/>
          <p:cNvPicPr>
            <a:picLocks noChangeAspect="1"/>
          </p:cNvPicPr>
          <p:nvPr userDrawn="1"/>
        </p:nvPicPr>
        <p:blipFill>
          <a:blip r:embed="rId2" cstate="email"/>
          <a:stretch>
            <a:fillRect/>
          </a:stretch>
        </p:blipFill>
        <p:spPr>
          <a:xfrm>
            <a:off x="0" y="0"/>
            <a:ext cx="12192000" cy="6858000"/>
          </a:xfrm>
          <a:prstGeom prst="rect">
            <a:avLst/>
          </a:prstGeom>
        </p:spPr>
      </p:pic>
      <p:sp>
        <p:nvSpPr>
          <p:cNvPr id="2" name="标题 1"/>
          <p:cNvSpPr>
            <a:spLocks noGrp="1"/>
          </p:cNvSpPr>
          <p:nvPr>
            <p:ph type="ctrTitle" hasCustomPrompt="1"/>
          </p:nvPr>
        </p:nvSpPr>
        <p:spPr>
          <a:xfrm>
            <a:off x="4687748" y="1600200"/>
            <a:ext cx="7168248" cy="2387600"/>
          </a:xfrm>
        </p:spPr>
        <p:txBody>
          <a:bodyPr anchor="b">
            <a:normAutofit/>
          </a:bodyPr>
          <a:lstStyle>
            <a:lvl1pPr algn="r">
              <a:defRPr sz="5400">
                <a:solidFill>
                  <a:schemeClr val="bg1"/>
                </a:solidFill>
              </a:defRPr>
            </a:lvl1pPr>
          </a:lstStyle>
          <a:p>
            <a:r>
              <a:rPr kumimoji="1" lang="zh-CN" altLang="en-US" dirty="0"/>
              <a:t>题目：微软雅黑加粗</a:t>
            </a:r>
            <a:br>
              <a:rPr kumimoji="1" lang="en-US" altLang="zh-CN" dirty="0"/>
            </a:br>
            <a:r>
              <a:rPr kumimoji="1" lang="en-US" altLang="zh-CN" dirty="0"/>
              <a:t>54</a:t>
            </a:r>
            <a:r>
              <a:rPr kumimoji="1" lang="zh-CN" altLang="en-US" dirty="0"/>
              <a:t>号字</a:t>
            </a:r>
            <a:endParaRPr kumimoji="1" lang="zh-CN" altLang="en-US" dirty="0"/>
          </a:p>
        </p:txBody>
      </p:sp>
      <p:sp>
        <p:nvSpPr>
          <p:cNvPr id="3" name="副标题 2"/>
          <p:cNvSpPr>
            <a:spLocks noGrp="1"/>
          </p:cNvSpPr>
          <p:nvPr>
            <p:ph type="subTitle" idx="1" hasCustomPrompt="1"/>
          </p:nvPr>
        </p:nvSpPr>
        <p:spPr>
          <a:xfrm>
            <a:off x="5164812" y="4120900"/>
            <a:ext cx="6691183" cy="462675"/>
          </a:xfrm>
        </p:spPr>
        <p:txBody>
          <a:bodyPr/>
          <a:lstStyle>
            <a:lvl1pPr marL="0" indent="0" algn="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汇报人：微软雅黑字体</a:t>
            </a:r>
            <a:r>
              <a:rPr kumimoji="1" lang="en-US" altLang="zh-CN" dirty="0"/>
              <a:t>24</a:t>
            </a:r>
            <a:r>
              <a:rPr kumimoji="1" lang="zh-CN" altLang="en-US" dirty="0"/>
              <a:t>号</a:t>
            </a:r>
            <a:endParaRPr kumimoji="1" lang="zh-CN" altLang="en-US" dirty="0"/>
          </a:p>
        </p:txBody>
      </p:sp>
      <p:sp>
        <p:nvSpPr>
          <p:cNvPr id="6" name="灯片编号占位符 5"/>
          <p:cNvSpPr>
            <a:spLocks noGrp="1"/>
          </p:cNvSpPr>
          <p:nvPr>
            <p:ph type="sldNum" sz="quarter" idx="12"/>
          </p:nvPr>
        </p:nvSpPr>
        <p:spPr/>
        <p:txBody>
          <a:bodyPr/>
          <a:lstStyle/>
          <a:p>
            <a:fld id="{8ABFFA5D-09F6-184C-98D2-7E116F41FA79}"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pic>
        <p:nvPicPr>
          <p:cNvPr id="5" name="图片 4" descr="图片包含 水, 玻璃, 男人, 光盘&#10;&#10;描述已自动生成"/>
          <p:cNvPicPr>
            <a:picLocks noChangeAspect="1"/>
          </p:cNvPicPr>
          <p:nvPr userDrawn="1"/>
        </p:nvPicPr>
        <p:blipFill>
          <a:blip r:embed="rId2" cstate="email"/>
          <a:stretch>
            <a:fillRect/>
          </a:stretch>
        </p:blipFill>
        <p:spPr>
          <a:xfrm>
            <a:off x="0" y="0"/>
            <a:ext cx="12192000" cy="6858000"/>
          </a:xfrm>
          <a:prstGeom prst="rect">
            <a:avLst/>
          </a:prstGeom>
        </p:spPr>
      </p:pic>
      <p:sp>
        <p:nvSpPr>
          <p:cNvPr id="3" name="灯片编号占位符 2"/>
          <p:cNvSpPr>
            <a:spLocks noGrp="1"/>
          </p:cNvSpPr>
          <p:nvPr>
            <p:ph type="sldNum" sz="quarter" idx="10"/>
          </p:nvPr>
        </p:nvSpPr>
        <p:spPr/>
        <p:txBody>
          <a:bodyPr/>
          <a:lstStyle>
            <a:lvl1pPr>
              <a:defRPr>
                <a:solidFill>
                  <a:schemeClr val="bg1"/>
                </a:solidFill>
              </a:defRPr>
            </a:lvl1pPr>
          </a:lstStyle>
          <a:p>
            <a:fld id="{8ABFFA5D-09F6-184C-98D2-7E116F41FA79}" type="slidenum">
              <a:rPr kumimoji="1" lang="zh-CN" altLang="en-US" smtClean="0"/>
            </a:fld>
            <a:endParaRPr kumimoji="1" lang="zh-CN" altLang="en-US" dirty="0"/>
          </a:p>
        </p:txBody>
      </p:sp>
      <p:sp>
        <p:nvSpPr>
          <p:cNvPr id="8" name="文本框 7"/>
          <p:cNvSpPr txBox="1"/>
          <p:nvPr userDrawn="1"/>
        </p:nvSpPr>
        <p:spPr>
          <a:xfrm>
            <a:off x="7682237" y="2716510"/>
            <a:ext cx="2975495" cy="1107996"/>
          </a:xfrm>
          <a:prstGeom prst="rect">
            <a:avLst/>
          </a:prstGeom>
          <a:noFill/>
        </p:spPr>
        <p:txBody>
          <a:bodyPr wrap="none" rtlCol="0">
            <a:spAutoFit/>
          </a:bodyPr>
          <a:lstStyle/>
          <a:p>
            <a:r>
              <a:rPr kumimoji="1" lang="zh-CN" altLang="en-US" sz="6600" b="1" i="0" dirty="0">
                <a:solidFill>
                  <a:schemeClr val="bg1"/>
                </a:solidFill>
                <a:latin typeface="微软雅黑" panose="020B0503020204020204" pitchFamily="34" charset="-122"/>
                <a:ea typeface="微软雅黑" panose="020B0503020204020204" pitchFamily="34" charset="-122"/>
              </a:rPr>
              <a:t>谢 谢！</a:t>
            </a:r>
            <a:endParaRPr kumimoji="1" lang="zh-CN" altLang="en-US" sz="6600" b="1" i="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https://gimg2.baidu.com/image_search/src=http%3A%2F%2Fbkimg.cdn.bcebos.com%2Fpic%2Fb13fd480ae0084b59123d9b8&amp;refer=http%3A%2F%2Fbkimg.cdn.bcebos.com&amp;app=2002&amp;size=f9999,10000&amp;q=a80&amp;n=0&amp;g=0n&amp;fmt=jpeg?sec=1648294281&amp;t=9ce547e9e6f1188ad8ba32b7439e46cc"/>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9911634" y="95865"/>
            <a:ext cx="745588" cy="659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11" name="灯片编号占位符 5"/>
          <p:cNvSpPr>
            <a:spLocks noGrp="1"/>
          </p:cNvSpPr>
          <p:nvPr>
            <p:ph type="sldNum" sz="quarter" idx="4"/>
          </p:nvPr>
        </p:nvSpPr>
        <p:spPr>
          <a:xfrm>
            <a:off x="9211234" y="6356350"/>
            <a:ext cx="2743200" cy="365125"/>
          </a:xfrm>
          <a:prstGeom prst="rect">
            <a:avLst/>
          </a:prstGeom>
        </p:spPr>
        <p:txBody>
          <a:bodyPr/>
          <a:lstStyle>
            <a:lvl1pPr algn="r">
              <a:defRPr/>
            </a:lvl1pPr>
          </a:lstStyle>
          <a:p>
            <a:fld id="{9EC25845-EE93-D643-B211-2BF1DFC6D933}" type="slidenum">
              <a:rPr kumimoji="1" lang="zh-CN" altLang="en-US" smtClean="0"/>
            </a:fld>
            <a:endParaRPr kumimoji="1" lang="zh-CN" altLang="en-US" dirty="0"/>
          </a:p>
        </p:txBody>
      </p:sp>
      <p:sp>
        <p:nvSpPr>
          <p:cNvPr id="8" name="标题占位符 3"/>
          <p:cNvSpPr>
            <a:spLocks noGrp="1"/>
          </p:cNvSpPr>
          <p:nvPr>
            <p:ph type="title"/>
          </p:nvPr>
        </p:nvSpPr>
        <p:spPr>
          <a:xfrm>
            <a:off x="403410" y="212282"/>
            <a:ext cx="10515600" cy="761628"/>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72" y="1122985"/>
            <a:ext cx="9144529" cy="2387495"/>
          </a:xfrm>
        </p:spPr>
        <p:txBody>
          <a:bodyPr anchor="b"/>
          <a:lstStyle>
            <a:lvl1pPr algn="ctr">
              <a:defRPr sz="5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872" y="3601747"/>
            <a:ext cx="9144529" cy="1656036"/>
          </a:xfrm>
        </p:spPr>
        <p:txBody>
          <a:bodyPr/>
          <a:lstStyle>
            <a:lvl1pPr marL="0" indent="0" algn="ctr">
              <a:buNone/>
              <a:defRPr sz="2000"/>
            </a:lvl1pPr>
            <a:lvl2pPr marL="379730" indent="0" algn="ctr">
              <a:buNone/>
              <a:defRPr sz="1665"/>
            </a:lvl2pPr>
            <a:lvl3pPr marL="759460" indent="0" algn="ctr">
              <a:buNone/>
              <a:defRPr sz="1500"/>
            </a:lvl3pPr>
            <a:lvl4pPr marL="1140460" indent="0" algn="ctr">
              <a:buNone/>
              <a:defRPr sz="1335"/>
            </a:lvl4pPr>
            <a:lvl5pPr marL="1520190" indent="0" algn="ctr">
              <a:buNone/>
              <a:defRPr sz="1335"/>
            </a:lvl5pPr>
            <a:lvl6pPr marL="1899920" indent="0" algn="ctr">
              <a:buNone/>
              <a:defRPr sz="1335"/>
            </a:lvl6pPr>
            <a:lvl7pPr marL="2279650" indent="0" algn="ctr">
              <a:buNone/>
              <a:defRPr sz="1335"/>
            </a:lvl7pPr>
            <a:lvl8pPr marL="2660015" indent="0" algn="ctr">
              <a:buNone/>
              <a:defRPr sz="1335"/>
            </a:lvl8pPr>
            <a:lvl9pPr marL="3039745" indent="0" algn="ctr">
              <a:buNone/>
              <a:defRPr sz="1335"/>
            </a:lvl9pPr>
          </a:lstStyle>
          <a:p>
            <a:r>
              <a:rPr lang="zh-CN" altLang="en-US" dirty="0"/>
              <a:t>单击此处编辑母版副标题样式</a:t>
            </a:r>
            <a:endParaRPr lang="zh-CN" altLang="en-US" dirty="0"/>
          </a:p>
        </p:txBody>
      </p:sp>
      <p:sp>
        <p:nvSpPr>
          <p:cNvPr id="4" name="Rectangle 6"/>
          <p:cNvSpPr>
            <a:spLocks noGrp="1" noChangeArrowheads="1"/>
          </p:cNvSpPr>
          <p:nvPr>
            <p:ph type="sldNum" sz="quarter" idx="10"/>
          </p:nvPr>
        </p:nvSpPr>
        <p:spPr/>
        <p:txBody>
          <a:bodyPr/>
          <a:lstStyle>
            <a:lvl1pPr>
              <a:defRPr/>
            </a:lvl1pPr>
          </a:lstStyle>
          <a:p>
            <a:pPr>
              <a:defRPr/>
            </a:pPr>
            <a:fld id="{255ABB24-74A1-4FEC-BC8E-A074449F6A51}" type="slidenum">
              <a:rPr lang="en-US" altLang="zh-CN"/>
            </a:fld>
            <a:endParaRPr lang="en-US" altLang="zh-CN" sz="2000">
              <a:solidFill>
                <a:srgbClr val="0065A6"/>
              </a:solidFill>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p:txBody>
          <a:bodyPr/>
          <a:lstStyle>
            <a:lvl1pPr>
              <a:defRPr/>
            </a:lvl1pPr>
          </a:lstStyle>
          <a:p>
            <a:pPr>
              <a:defRPr/>
            </a:pPr>
            <a:fld id="{43D4AEFA-35A7-4A00-9E53-72178ACA25B0}" type="slidenum">
              <a:rPr lang="en-US" altLang="zh-CN"/>
            </a:fld>
            <a:endParaRPr lang="en-US" altLang="zh-CN" sz="2000">
              <a:solidFill>
                <a:srgbClr val="0065A6"/>
              </a:solidFill>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047" y="1710268"/>
            <a:ext cx="10516275" cy="2851768"/>
          </a:xfrm>
        </p:spPr>
        <p:txBody>
          <a:bodyPr anchor="b"/>
          <a:lstStyle>
            <a:lvl1pPr>
              <a:defRPr sz="5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2047" y="4589813"/>
            <a:ext cx="10516275" cy="1499956"/>
          </a:xfrm>
        </p:spPr>
        <p:txBody>
          <a:bodyPr/>
          <a:lstStyle>
            <a:lvl1pPr marL="0" indent="0">
              <a:buNone/>
              <a:defRPr sz="2000"/>
            </a:lvl1pPr>
            <a:lvl2pPr marL="379730" indent="0">
              <a:buNone/>
              <a:defRPr sz="1665"/>
            </a:lvl2pPr>
            <a:lvl3pPr marL="759460" indent="0">
              <a:buNone/>
              <a:defRPr sz="1500"/>
            </a:lvl3pPr>
            <a:lvl4pPr marL="1140460" indent="0">
              <a:buNone/>
              <a:defRPr sz="1335"/>
            </a:lvl4pPr>
            <a:lvl5pPr marL="1520190" indent="0">
              <a:buNone/>
              <a:defRPr sz="1335"/>
            </a:lvl5pPr>
            <a:lvl6pPr marL="1899920" indent="0">
              <a:buNone/>
              <a:defRPr sz="1335"/>
            </a:lvl6pPr>
            <a:lvl7pPr marL="2279650" indent="0">
              <a:buNone/>
              <a:defRPr sz="1335"/>
            </a:lvl7pPr>
            <a:lvl8pPr marL="2660015" indent="0">
              <a:buNone/>
              <a:defRPr sz="1335"/>
            </a:lvl8pPr>
            <a:lvl9pPr marL="3039745" indent="0">
              <a:buNone/>
              <a:defRPr sz="1335"/>
            </a:lvl9pPr>
          </a:lstStyle>
          <a:p>
            <a:pPr lvl="0"/>
            <a:r>
              <a:rPr lang="zh-CN" altLang="en-US" dirty="0"/>
              <a:t>编辑母版文本样式</a:t>
            </a:r>
            <a:endParaRPr lang="zh-CN" altLang="en-US" dirty="0"/>
          </a:p>
        </p:txBody>
      </p:sp>
      <p:sp>
        <p:nvSpPr>
          <p:cNvPr id="4" name="Rectangle 6"/>
          <p:cNvSpPr>
            <a:spLocks noGrp="1" noChangeArrowheads="1"/>
          </p:cNvSpPr>
          <p:nvPr>
            <p:ph type="sldNum" sz="quarter" idx="10"/>
          </p:nvPr>
        </p:nvSpPr>
        <p:spPr/>
        <p:txBody>
          <a:bodyPr/>
          <a:lstStyle>
            <a:lvl1pPr>
              <a:defRPr/>
            </a:lvl1pPr>
          </a:lstStyle>
          <a:p>
            <a:pPr>
              <a:defRPr/>
            </a:pPr>
            <a:fld id="{6F3FADA9-5E9A-4ED7-8356-B3E47A858F46}" type="slidenum">
              <a:rPr lang="en-US" altLang="zh-CN"/>
            </a:fld>
            <a:endParaRPr lang="en-US" altLang="zh-CN" sz="2000">
              <a:solidFill>
                <a:srgbClr val="0065A6"/>
              </a:solidFill>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756643" y="1208960"/>
            <a:ext cx="5275334" cy="488742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58965" y="1208960"/>
            <a:ext cx="5276656" cy="488742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A3914F16-B5FB-450A-B533-1E1B520015F3}" type="slidenum">
              <a:rPr lang="en-US" altLang="zh-CN"/>
            </a:fld>
            <a:endParaRPr lang="en-US" altLang="zh-CN" sz="2000">
              <a:solidFill>
                <a:srgbClr val="0065A6"/>
              </a:solidFill>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985" y="365097"/>
            <a:ext cx="10516275" cy="1325358"/>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9980" y="1681168"/>
            <a:ext cx="5157604" cy="824049"/>
          </a:xfrm>
        </p:spPr>
        <p:txBody>
          <a:bodyPr anchor="b"/>
          <a:lstStyle>
            <a:lvl1pPr marL="0" indent="0">
              <a:buNone/>
              <a:defRPr sz="2000" b="1"/>
            </a:lvl1pPr>
            <a:lvl2pPr marL="379730" indent="0">
              <a:buNone/>
              <a:defRPr sz="1665" b="1"/>
            </a:lvl2pPr>
            <a:lvl3pPr marL="759460" indent="0">
              <a:buNone/>
              <a:defRPr sz="1500" b="1"/>
            </a:lvl3pPr>
            <a:lvl4pPr marL="1140460" indent="0">
              <a:buNone/>
              <a:defRPr sz="1335" b="1"/>
            </a:lvl4pPr>
            <a:lvl5pPr marL="1520190" indent="0">
              <a:buNone/>
              <a:defRPr sz="1335" b="1"/>
            </a:lvl5pPr>
            <a:lvl6pPr marL="1899920" indent="0">
              <a:buNone/>
              <a:defRPr sz="1335" b="1"/>
            </a:lvl6pPr>
            <a:lvl7pPr marL="2279650" indent="0">
              <a:buNone/>
              <a:defRPr sz="1335" b="1"/>
            </a:lvl7pPr>
            <a:lvl8pPr marL="2660015" indent="0">
              <a:buNone/>
              <a:defRPr sz="1335" b="1"/>
            </a:lvl8pPr>
            <a:lvl9pPr marL="3039745" indent="0">
              <a:buNone/>
              <a:defRPr sz="1335"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980" y="2505245"/>
            <a:ext cx="5157604" cy="3685077"/>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hasCustomPrompt="1"/>
          </p:nvPr>
        </p:nvSpPr>
        <p:spPr>
          <a:xfrm>
            <a:off x="6172195" y="1681168"/>
            <a:ext cx="5184061" cy="824049"/>
          </a:xfrm>
        </p:spPr>
        <p:txBody>
          <a:bodyPr anchor="b"/>
          <a:lstStyle>
            <a:lvl1pPr marL="0" indent="0">
              <a:buNone/>
              <a:defRPr sz="2000" b="1"/>
            </a:lvl1pPr>
            <a:lvl2pPr marL="379730" indent="0">
              <a:buNone/>
              <a:defRPr sz="1665" b="1"/>
            </a:lvl2pPr>
            <a:lvl3pPr marL="759460" indent="0">
              <a:buNone/>
              <a:defRPr sz="1500" b="1"/>
            </a:lvl3pPr>
            <a:lvl4pPr marL="1140460" indent="0">
              <a:buNone/>
              <a:defRPr sz="1335" b="1"/>
            </a:lvl4pPr>
            <a:lvl5pPr marL="1520190" indent="0">
              <a:buNone/>
              <a:defRPr sz="1335" b="1"/>
            </a:lvl5pPr>
            <a:lvl6pPr marL="1899920" indent="0">
              <a:buNone/>
              <a:defRPr sz="1335" b="1"/>
            </a:lvl6pPr>
            <a:lvl7pPr marL="2279650" indent="0">
              <a:buNone/>
              <a:defRPr sz="1335" b="1"/>
            </a:lvl7pPr>
            <a:lvl8pPr marL="2660015" indent="0">
              <a:buNone/>
              <a:defRPr sz="1335" b="1"/>
            </a:lvl8pPr>
            <a:lvl9pPr marL="3039745" indent="0">
              <a:buNone/>
              <a:defRPr sz="1335"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195" y="2505245"/>
            <a:ext cx="5184061" cy="368507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fld id="{A64F074E-363E-4AC0-A6B1-87B4B0148D96}" type="slidenum">
              <a:rPr lang="en-US" altLang="zh-CN"/>
            </a:fld>
            <a:endParaRPr lang="en-US" altLang="zh-CN" sz="2000">
              <a:solidFill>
                <a:srgbClr val="0065A6"/>
              </a:solidFill>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sldNum" sz="quarter" idx="10"/>
          </p:nvPr>
        </p:nvSpPr>
        <p:spPr/>
        <p:txBody>
          <a:bodyPr/>
          <a:lstStyle>
            <a:lvl1pPr>
              <a:defRPr/>
            </a:lvl1pPr>
          </a:lstStyle>
          <a:p>
            <a:pPr>
              <a:defRPr/>
            </a:pPr>
            <a:fld id="{ED0349F0-B494-4AAF-9F15-78567CBA2253}" type="slidenum">
              <a:rPr lang="en-US" altLang="zh-CN"/>
            </a:fld>
            <a:endParaRPr lang="en-US" altLang="zh-CN" sz="2000">
              <a:solidFill>
                <a:srgbClr val="0065A6"/>
              </a:solidFill>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 name="矩形 5"/>
          <p:cNvSpPr/>
          <p:nvPr userDrawn="1"/>
        </p:nvSpPr>
        <p:spPr>
          <a:xfrm>
            <a:off x="31376" y="0"/>
            <a:ext cx="12192000" cy="2541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内容占位符 2"/>
          <p:cNvSpPr>
            <a:spLocks noGrp="1"/>
          </p:cNvSpPr>
          <p:nvPr>
            <p:ph sz="half" idx="1"/>
          </p:nvPr>
        </p:nvSpPr>
        <p:spPr>
          <a:xfrm>
            <a:off x="1613646" y="2172073"/>
            <a:ext cx="5688105" cy="1604497"/>
          </a:xfrm>
          <a:prstGeom prst="rect">
            <a:avLst/>
          </a:prstGeom>
        </p:spPr>
        <p:txBody>
          <a:bodyPr/>
          <a:lstStyle>
            <a:lvl1pPr marL="342900" indent="-342900">
              <a:buFont typeface="Wingdings" panose="05000000000000000000" pitchFamily="2" charset="2"/>
              <a:buChar char="n"/>
              <a:defRPr sz="2400" b="0" i="0">
                <a:solidFill>
                  <a:srgbClr val="004F99"/>
                </a:solidFill>
                <a:latin typeface="微软雅黑" panose="020B0503020204020204" pitchFamily="34" charset="-122"/>
                <a:ea typeface="微软雅黑" panose="020B0503020204020204" pitchFamily="34" charset="-122"/>
              </a:defRPr>
            </a:lvl1pPr>
            <a:lvl2pPr marL="457200" indent="0">
              <a:buNone/>
              <a:defRPr sz="2800" b="0" i="0">
                <a:solidFill>
                  <a:srgbClr val="004F99"/>
                </a:solidFill>
                <a:latin typeface="微软雅黑" panose="020B0503020204020204" pitchFamily="34" charset="-122"/>
                <a:ea typeface="微软雅黑" panose="020B0503020204020204" pitchFamily="34" charset="-122"/>
              </a:defRPr>
            </a:lvl2pPr>
            <a:lvl3pPr marL="914400" indent="0">
              <a:buNone/>
              <a:defRPr sz="2400" b="0" i="0">
                <a:solidFill>
                  <a:srgbClr val="004F99"/>
                </a:solidFill>
                <a:latin typeface="微软雅黑" panose="020B0503020204020204" pitchFamily="34" charset="-122"/>
                <a:ea typeface="微软雅黑" panose="020B0503020204020204" pitchFamily="34" charset="-122"/>
              </a:defRPr>
            </a:lvl3pPr>
            <a:lvl4pPr marL="1371600" indent="0">
              <a:buNone/>
              <a:defRPr b="0" i="0">
                <a:solidFill>
                  <a:srgbClr val="004F99"/>
                </a:solidFill>
                <a:latin typeface="微软雅黑" panose="020B0503020204020204" pitchFamily="34" charset="-122"/>
                <a:ea typeface="微软雅黑" panose="020B0503020204020204" pitchFamily="34" charset="-122"/>
              </a:defRPr>
            </a:lvl4pPr>
            <a:lvl5pPr marL="1828800" indent="0">
              <a:buNone/>
              <a:defRPr b="0" i="0">
                <a:solidFill>
                  <a:srgbClr val="004F99"/>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p:txBody>
      </p:sp>
      <p:sp>
        <p:nvSpPr>
          <p:cNvPr id="17" name="文本框 16"/>
          <p:cNvSpPr txBox="1"/>
          <p:nvPr userDrawn="1"/>
        </p:nvSpPr>
        <p:spPr>
          <a:xfrm>
            <a:off x="995082" y="1064371"/>
            <a:ext cx="1515158" cy="707886"/>
          </a:xfrm>
          <a:prstGeom prst="rect">
            <a:avLst/>
          </a:prstGeom>
          <a:noFill/>
        </p:spPr>
        <p:txBody>
          <a:bodyPr wrap="none" rtlCol="0">
            <a:spAutoFit/>
          </a:bodyPr>
          <a:lstStyle/>
          <a:p>
            <a:r>
              <a:rPr kumimoji="1" lang="zh-CN" altLang="en-US" sz="4000" b="1" dirty="0">
                <a:solidFill>
                  <a:srgbClr val="004F99"/>
                </a:solidFill>
                <a:latin typeface="微软雅黑" panose="020B0503020204020204" pitchFamily="34" charset="-122"/>
                <a:ea typeface="微软雅黑" panose="020B0503020204020204" pitchFamily="34" charset="-122"/>
              </a:rPr>
              <a:t>目  录</a:t>
            </a:r>
            <a:endParaRPr kumimoji="1" lang="zh-CN" altLang="en-US" sz="4000" b="1" dirty="0">
              <a:solidFill>
                <a:srgbClr val="004F9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2"/>
          <a:stretch>
            <a:fillRect/>
          </a:stretch>
        </p:blipFill>
        <p:spPr>
          <a:xfrm>
            <a:off x="0" y="6705599"/>
            <a:ext cx="12192001" cy="171662"/>
          </a:xfrm>
          <a:prstGeom prst="rect">
            <a:avLst/>
          </a:prstGeom>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10C24195-AE1C-4755-8A05-8D3ADD3F41D5}" type="slidenum">
              <a:rPr lang="en-US" altLang="zh-CN"/>
            </a:fld>
            <a:endParaRPr lang="en-US" altLang="zh-CN" sz="2000">
              <a:solidFill>
                <a:srgbClr val="0065A6"/>
              </a:solidFill>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981" y="457659"/>
            <a:ext cx="3932689" cy="1600482"/>
          </a:xfrm>
        </p:spPr>
        <p:txBody>
          <a:bodyPr anchor="b"/>
          <a:lstStyle>
            <a:lvl1pPr>
              <a:defRPr sz="2665"/>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2742" y="988067"/>
            <a:ext cx="6173516" cy="4872873"/>
          </a:xfrm>
        </p:spPr>
        <p:txBody>
          <a:bodyPr/>
          <a:lstStyle>
            <a:lvl1pPr>
              <a:defRPr sz="2665"/>
            </a:lvl1pPr>
            <a:lvl2pPr>
              <a:defRPr sz="2335"/>
            </a:lvl2pPr>
            <a:lvl3pPr>
              <a:defRPr sz="2000"/>
            </a:lvl3pPr>
            <a:lvl4pPr>
              <a:defRPr sz="1665"/>
            </a:lvl4pPr>
            <a:lvl5pPr>
              <a:defRPr sz="1665"/>
            </a:lvl5pPr>
            <a:lvl6pPr>
              <a:defRPr sz="1665"/>
            </a:lvl6pPr>
            <a:lvl7pPr>
              <a:defRPr sz="1665"/>
            </a:lvl7pPr>
            <a:lvl8pPr>
              <a:defRPr sz="1665"/>
            </a:lvl8pPr>
            <a:lvl9pPr>
              <a:defRPr sz="1665"/>
            </a:lvl9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hasCustomPrompt="1"/>
          </p:nvPr>
        </p:nvSpPr>
        <p:spPr>
          <a:xfrm>
            <a:off x="839981" y="2058141"/>
            <a:ext cx="3932689" cy="3810735"/>
          </a:xfrm>
        </p:spPr>
        <p:txBody>
          <a:bodyPr/>
          <a:lstStyle>
            <a:lvl1pPr marL="0" indent="0">
              <a:buNone/>
              <a:defRPr sz="1335"/>
            </a:lvl1pPr>
            <a:lvl2pPr marL="379730" indent="0">
              <a:buNone/>
              <a:defRPr sz="1165"/>
            </a:lvl2pPr>
            <a:lvl3pPr marL="759460" indent="0">
              <a:buNone/>
              <a:defRPr sz="1000"/>
            </a:lvl3pPr>
            <a:lvl4pPr marL="1140460" indent="0">
              <a:buNone/>
              <a:defRPr sz="835"/>
            </a:lvl4pPr>
            <a:lvl5pPr marL="1520190" indent="0">
              <a:buNone/>
              <a:defRPr sz="835"/>
            </a:lvl5pPr>
            <a:lvl6pPr marL="1899920" indent="0">
              <a:buNone/>
              <a:defRPr sz="835"/>
            </a:lvl6pPr>
            <a:lvl7pPr marL="2279650" indent="0">
              <a:buNone/>
              <a:defRPr sz="835"/>
            </a:lvl7pPr>
            <a:lvl8pPr marL="2660015" indent="0">
              <a:buNone/>
              <a:defRPr sz="835"/>
            </a:lvl8pPr>
            <a:lvl9pPr marL="3039745" indent="0">
              <a:buNone/>
              <a:defRPr sz="835"/>
            </a:lvl9pPr>
          </a:lstStyle>
          <a:p>
            <a:pPr lvl="0"/>
            <a:r>
              <a:rPr lang="zh-CN" altLang="en-US"/>
              <a:t>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D4C79B7A-A01A-488C-9159-5BD63FF685E1}" type="slidenum">
              <a:rPr lang="en-US" altLang="zh-CN"/>
            </a:fld>
            <a:endParaRPr lang="en-US" altLang="zh-CN" sz="2000">
              <a:solidFill>
                <a:srgbClr val="0065A6"/>
              </a:solidFill>
            </a:endParaRPr>
          </a:p>
        </p:txBody>
      </p:sp>
      <p:sp>
        <p:nvSpPr>
          <p:cNvPr id="6" name="文本框 5"/>
          <p:cNvSpPr txBox="1"/>
          <p:nvPr userDrawn="1"/>
        </p:nvSpPr>
        <p:spPr>
          <a:xfrm>
            <a:off x="1195705" y="2434590"/>
            <a:ext cx="309880" cy="368300"/>
          </a:xfrm>
          <a:prstGeom prst="rect">
            <a:avLst/>
          </a:prstGeom>
          <a:noFill/>
        </p:spPr>
        <p:txBody>
          <a:bodyPr wrap="none" rtlCol="0">
            <a:spAutoFit/>
          </a:bodyPr>
          <a:lstStyle/>
          <a:p>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981" y="457659"/>
            <a:ext cx="3932689" cy="1600482"/>
          </a:xfrm>
        </p:spPr>
        <p:txBody>
          <a:bodyPr anchor="b"/>
          <a:lstStyle>
            <a:lvl1pPr>
              <a:defRPr sz="2665"/>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742" y="988067"/>
            <a:ext cx="6173516" cy="4872873"/>
          </a:xfrm>
        </p:spPr>
        <p:txBody>
          <a:bodyPr/>
          <a:lstStyle>
            <a:lvl1pPr marL="0" indent="0">
              <a:buNone/>
              <a:defRPr sz="2665"/>
            </a:lvl1pPr>
            <a:lvl2pPr marL="379730" indent="0">
              <a:buNone/>
              <a:defRPr sz="2335"/>
            </a:lvl2pPr>
            <a:lvl3pPr marL="759460" indent="0">
              <a:buNone/>
              <a:defRPr sz="2000"/>
            </a:lvl3pPr>
            <a:lvl4pPr marL="1140460" indent="0">
              <a:buNone/>
              <a:defRPr sz="1665"/>
            </a:lvl4pPr>
            <a:lvl5pPr marL="1520190" indent="0">
              <a:buNone/>
              <a:defRPr sz="1665"/>
            </a:lvl5pPr>
            <a:lvl6pPr marL="1899920" indent="0">
              <a:buNone/>
              <a:defRPr sz="1665"/>
            </a:lvl6pPr>
            <a:lvl7pPr marL="2279650" indent="0">
              <a:buNone/>
              <a:defRPr sz="1665"/>
            </a:lvl7pPr>
            <a:lvl8pPr marL="2660015" indent="0">
              <a:buNone/>
              <a:defRPr sz="1665"/>
            </a:lvl8pPr>
            <a:lvl9pPr marL="3039745" indent="0">
              <a:buNone/>
              <a:defRPr sz="1665"/>
            </a:lvl9pPr>
          </a:lstStyle>
          <a:p>
            <a:pPr lvl="0"/>
            <a:endParaRPr lang="zh-CN" altLang="en-US" noProof="0"/>
          </a:p>
        </p:txBody>
      </p:sp>
      <p:sp>
        <p:nvSpPr>
          <p:cNvPr id="4" name="文本占位符 3"/>
          <p:cNvSpPr>
            <a:spLocks noGrp="1"/>
          </p:cNvSpPr>
          <p:nvPr>
            <p:ph type="body" sz="half" idx="2" hasCustomPrompt="1"/>
          </p:nvPr>
        </p:nvSpPr>
        <p:spPr>
          <a:xfrm>
            <a:off x="839981" y="2058141"/>
            <a:ext cx="3932689" cy="3810735"/>
          </a:xfrm>
        </p:spPr>
        <p:txBody>
          <a:bodyPr/>
          <a:lstStyle>
            <a:lvl1pPr marL="0" indent="0">
              <a:buNone/>
              <a:defRPr sz="1335"/>
            </a:lvl1pPr>
            <a:lvl2pPr marL="379730" indent="0">
              <a:buNone/>
              <a:defRPr sz="1165"/>
            </a:lvl2pPr>
            <a:lvl3pPr marL="759460" indent="0">
              <a:buNone/>
              <a:defRPr sz="1000"/>
            </a:lvl3pPr>
            <a:lvl4pPr marL="1140460" indent="0">
              <a:buNone/>
              <a:defRPr sz="835"/>
            </a:lvl4pPr>
            <a:lvl5pPr marL="1520190" indent="0">
              <a:buNone/>
              <a:defRPr sz="835"/>
            </a:lvl5pPr>
            <a:lvl6pPr marL="1899920" indent="0">
              <a:buNone/>
              <a:defRPr sz="835"/>
            </a:lvl6pPr>
            <a:lvl7pPr marL="2279650" indent="0">
              <a:buNone/>
              <a:defRPr sz="835"/>
            </a:lvl7pPr>
            <a:lvl8pPr marL="2660015" indent="0">
              <a:buNone/>
              <a:defRPr sz="835"/>
            </a:lvl8pPr>
            <a:lvl9pPr marL="3039745" indent="0">
              <a:buNone/>
              <a:defRPr sz="835"/>
            </a:lvl9pPr>
          </a:lstStyle>
          <a:p>
            <a:pPr lvl="0"/>
            <a:r>
              <a:rPr lang="zh-CN" altLang="en-US"/>
              <a:t>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B9E2D23F-EC6E-4C11-BC4D-6183F6B8B905}" type="slidenum">
              <a:rPr lang="en-US" altLang="zh-CN"/>
            </a:fld>
            <a:endParaRPr lang="en-US" altLang="zh-CN" sz="2000">
              <a:solidFill>
                <a:srgbClr val="0065A6"/>
              </a:solidFill>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96DF6922-FCCE-43CB-9006-E4F5415A94B1}" type="slidenum">
              <a:rPr lang="en-US" altLang="zh-CN"/>
            </a:fld>
            <a:endParaRPr lang="en-US" altLang="zh-CN" sz="2000">
              <a:solidFill>
                <a:srgbClr val="0065A6"/>
              </a:solidFill>
            </a:endParaRPr>
          </a:p>
        </p:txBody>
      </p:sp>
      <p:sp>
        <p:nvSpPr>
          <p:cNvPr id="5" name="文本框 4"/>
          <p:cNvSpPr txBox="1"/>
          <p:nvPr userDrawn="1"/>
        </p:nvSpPr>
        <p:spPr>
          <a:xfrm>
            <a:off x="5537835" y="1960245"/>
            <a:ext cx="309880" cy="368300"/>
          </a:xfrm>
          <a:prstGeom prst="rect">
            <a:avLst/>
          </a:prstGeom>
          <a:noFill/>
        </p:spPr>
        <p:txBody>
          <a:bodyPr wrap="none" rtlCol="0">
            <a:spAutoFit/>
          </a:bodyPr>
          <a:lstStyle/>
          <a:p>
            <a:endParaRPr lang="zh-CN" alt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6211" y="429882"/>
            <a:ext cx="2669414" cy="5666501"/>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756671" y="429882"/>
            <a:ext cx="7882577" cy="5666501"/>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28B1B44C-41FF-4295-8BEE-895D456F4F77}" type="slidenum">
              <a:rPr lang="en-US" altLang="zh-CN"/>
            </a:fld>
            <a:endParaRPr lang="en-US" altLang="zh-CN" sz="2000">
              <a:solidFill>
                <a:srgbClr val="0065A6"/>
              </a:solidFill>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 name="圆角矩形 2"/>
          <p:cNvSpPr/>
          <p:nvPr userDrawn="1"/>
        </p:nvSpPr>
        <p:spPr>
          <a:xfrm>
            <a:off x="215622" y="6187684"/>
            <a:ext cx="1620431" cy="5118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5928" tIns="37963" rIns="75928" bIns="37963" anchor="ctr"/>
          <a:lstStyle/>
          <a:p>
            <a:pPr algn="ctr" defTabSz="1094740" eaLnBrk="1" fontAlgn="auto" hangingPunct="1">
              <a:spcBef>
                <a:spcPts val="0"/>
              </a:spcBef>
              <a:spcAft>
                <a:spcPts val="0"/>
              </a:spcAft>
              <a:defRPr/>
            </a:pPr>
            <a:endParaRPr lang="zh-CN" altLang="en-US" sz="2085" b="0">
              <a:solidFill>
                <a:srgbClr val="FFFFFF"/>
              </a:solidFill>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5" name="Rectangle 6"/>
          <p:cNvSpPr>
            <a:spLocks noGrp="1" noChangeArrowheads="1"/>
          </p:cNvSpPr>
          <p:nvPr>
            <p:ph type="sldNum" sz="quarter" idx="4"/>
          </p:nvPr>
        </p:nvSpPr>
        <p:spPr bwMode="auto">
          <a:xfrm>
            <a:off x="11652589" y="6432865"/>
            <a:ext cx="543672" cy="47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6256" tIns="78122" rIns="156256" bIns="78122" numCol="1" anchor="t" anchorCtr="0" compatLnSpc="1"/>
          <a:lstStyle>
            <a:lvl1pPr algn="r" defTabSz="1302385" eaLnBrk="1" hangingPunct="1">
              <a:defRPr sz="1915" smtClean="0">
                <a:solidFill>
                  <a:schemeClr val="tx2"/>
                </a:solidFill>
                <a:latin typeface="Times New Roman" panose="02020603050405020304" pitchFamily="18" charset="0"/>
                <a:ea typeface="宋体" panose="02010600030101010101" pitchFamily="2" charset="-122"/>
              </a:defRPr>
            </a:lvl1pPr>
          </a:lstStyle>
          <a:p>
            <a:pPr>
              <a:defRPr/>
            </a:pPr>
            <a:fld id="{68E01085-4B45-423C-BD97-E88E0B5C8882}" type="slidenum">
              <a:rPr lang="en-US" altLang="zh-CN">
                <a:solidFill>
                  <a:srgbClr val="0065A6"/>
                </a:solidFill>
              </a:rPr>
            </a:fld>
            <a:endParaRPr lang="en-US" altLang="zh-CN" sz="1900" dirty="0">
              <a:solidFill>
                <a:srgbClr val="0065A6"/>
              </a:solidFill>
            </a:endParaRPr>
          </a:p>
        </p:txBody>
      </p:sp>
    </p:spTree>
  </p:cSld>
  <p:clrMapOvr>
    <a:masterClrMapping/>
  </p:clrMapOvr>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圆角矩形 2"/>
          <p:cNvSpPr/>
          <p:nvPr userDrawn="1"/>
        </p:nvSpPr>
        <p:spPr>
          <a:xfrm>
            <a:off x="215617" y="6187649"/>
            <a:ext cx="1620432" cy="5118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65">
              <a:solidFill>
                <a:srgbClr val="FFFFFF"/>
              </a:solidFill>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033657BD-D8BB-4D73-AA07-5389529B969A}" type="slidenum">
              <a:rPr lang="en-US" altLang="zh-CN"/>
            </a:fld>
            <a:endParaRPr lang="en-US" altLang="zh-CN" sz="2000" b="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11" name="灯片编号占位符 5"/>
          <p:cNvSpPr>
            <a:spLocks noGrp="1"/>
          </p:cNvSpPr>
          <p:nvPr>
            <p:ph type="sldNum" sz="quarter" idx="4"/>
          </p:nvPr>
        </p:nvSpPr>
        <p:spPr>
          <a:xfrm>
            <a:off x="9211234" y="6356350"/>
            <a:ext cx="2743200" cy="365125"/>
          </a:xfrm>
          <a:prstGeom prst="rect">
            <a:avLst/>
          </a:prstGeom>
        </p:spPr>
        <p:txBody>
          <a:bodyPr/>
          <a:lstStyle>
            <a:lvl1pPr algn="r">
              <a:defRPr/>
            </a:lvl1pPr>
          </a:lstStyle>
          <a:p>
            <a:fld id="{9EC25845-EE93-D643-B211-2BF1DFC6D933}" type="slidenum">
              <a:rPr kumimoji="1" lang="zh-CN" altLang="en-US" smtClean="0"/>
            </a:fld>
            <a:endParaRPr kumimoji="1" lang="zh-CN" altLang="en-US" dirty="0"/>
          </a:p>
        </p:txBody>
      </p:sp>
      <p:sp>
        <p:nvSpPr>
          <p:cNvPr id="8" name="标题占位符 3"/>
          <p:cNvSpPr>
            <a:spLocks noGrp="1"/>
          </p:cNvSpPr>
          <p:nvPr>
            <p:ph type="title"/>
          </p:nvPr>
        </p:nvSpPr>
        <p:spPr>
          <a:xfrm>
            <a:off x="538030" y="192"/>
            <a:ext cx="10515600" cy="761628"/>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sp>
        <p:nvSpPr>
          <p:cNvPr id="10" name="矩形 9"/>
          <p:cNvSpPr/>
          <p:nvPr userDrawn="1"/>
        </p:nvSpPr>
        <p:spPr>
          <a:xfrm>
            <a:off x="0" y="1926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hasCustomPrompt="1"/>
          </p:nvPr>
        </p:nvSpPr>
        <p:spPr>
          <a:xfrm>
            <a:off x="1379906" y="2807998"/>
            <a:ext cx="9144000" cy="1006475"/>
          </a:xfrm>
          <a:prstGeom prst="rect">
            <a:avLst/>
          </a:prstGeom>
        </p:spPr>
        <p:txBody>
          <a:bodyPr anchor="t">
            <a:normAutofit/>
          </a:bodyPr>
          <a:lstStyle>
            <a:lvl1pPr algn="l">
              <a:defRPr sz="5400" b="1" i="0">
                <a:solidFill>
                  <a:srgbClr val="004F99"/>
                </a:solidFill>
                <a:latin typeface="微软雅黑" panose="020B0503020204020204" pitchFamily="34" charset="-122"/>
                <a:ea typeface="微软雅黑" panose="020B0503020204020204" pitchFamily="34" charset="-122"/>
              </a:defRPr>
            </a:lvl1pPr>
          </a:lstStyle>
          <a:p>
            <a:r>
              <a:rPr kumimoji="1" lang="zh-CN" altLang="en-US" dirty="0"/>
              <a:t>谢 谢！</a:t>
            </a:r>
            <a:endParaRPr kumimoji="1" lang="zh-CN" altLang="en-US" dirty="0"/>
          </a:p>
        </p:txBody>
      </p:sp>
      <p:pic>
        <p:nvPicPr>
          <p:cNvPr id="12" name="图片 11"/>
          <p:cNvPicPr>
            <a:picLocks noChangeAspect="1"/>
          </p:cNvPicPr>
          <p:nvPr userDrawn="1"/>
        </p:nvPicPr>
        <p:blipFill>
          <a:blip r:embed="rId2"/>
          <a:stretch>
            <a:fillRect/>
          </a:stretch>
        </p:blipFill>
        <p:spPr>
          <a:xfrm>
            <a:off x="0" y="6705599"/>
            <a:ext cx="12192001" cy="171662"/>
          </a:xfrm>
          <a:prstGeom prst="rect">
            <a:avLst/>
          </a:prstGeom>
        </p:spPr>
      </p:pic>
      <p:pic>
        <p:nvPicPr>
          <p:cNvPr id="8" name="图片 7"/>
          <p:cNvPicPr>
            <a:picLocks noChangeAspect="1"/>
          </p:cNvPicPr>
          <p:nvPr userDrawn="1"/>
        </p:nvPicPr>
        <p:blipFill rotWithShape="1">
          <a:blip r:embed="rId3"/>
          <a:srcRect t="64958"/>
          <a:stretch>
            <a:fillRect/>
          </a:stretch>
        </p:blipFill>
        <p:spPr>
          <a:xfrm>
            <a:off x="327992" y="570657"/>
            <a:ext cx="2743984" cy="968163"/>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756647" y="1208960"/>
            <a:ext cx="10678979" cy="4887422"/>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p:txBody>
          <a:bodyPr/>
          <a:lstStyle>
            <a:lvl1pPr>
              <a:defRPr/>
            </a:lvl1pPr>
          </a:lstStyle>
          <a:p>
            <a:pPr>
              <a:defRPr/>
            </a:pPr>
            <a:fld id="{43D4AEFA-35A7-4A00-9E53-72178ACA25B0}" type="slidenum">
              <a:rPr lang="en-US" altLang="zh-CN"/>
            </a:fld>
            <a:endParaRPr lang="en-US" altLang="zh-CN" sz="2000">
              <a:solidFill>
                <a:srgbClr val="0065A6"/>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985565C-A801-4523-967B-FD0D83343F4B}"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C4C14888-1AB7-41D4-8011-E42F2289F8A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sldNum" sz="quarter" idx="10"/>
          </p:nvPr>
        </p:nvSpPr>
        <p:spPr/>
        <p:txBody>
          <a:bodyPr/>
          <a:lstStyle>
            <a:lvl1pPr>
              <a:defRPr/>
            </a:lvl1pPr>
          </a:lstStyle>
          <a:p>
            <a:pPr>
              <a:defRPr/>
            </a:pPr>
            <a:fld id="{F5E0DFA3-C960-4EA2-9530-DD8BE21C2723}" type="slidenum">
              <a:rPr lang="en-US" altLang="zh-CN">
                <a:solidFill>
                  <a:srgbClr val="0065A6"/>
                </a:solidFill>
              </a:rPr>
            </a:fld>
            <a:endParaRPr lang="en-US" altLang="zh-CN" sz="1400">
              <a:solidFill>
                <a:srgbClr val="808080"/>
              </a:solidFill>
            </a:endParaRPr>
          </a:p>
        </p:txBody>
      </p:sp>
      <p:sp>
        <p:nvSpPr>
          <p:cNvPr id="4" name="Rectangle 5"/>
          <p:cNvSpPr>
            <a:spLocks noGrp="1" noChangeArrowheads="1"/>
          </p:cNvSpPr>
          <p:nvPr>
            <p:ph type="ftr" sz="quarter" idx="11"/>
          </p:nvPr>
        </p:nvSpPr>
        <p:spPr>
          <a:xfrm>
            <a:off x="9169400" y="6308725"/>
            <a:ext cx="2218267" cy="228600"/>
          </a:xfrm>
        </p:spPr>
        <p:txBody>
          <a:bodyPr/>
          <a:lstStyle>
            <a:lvl1pPr>
              <a:defRPr/>
            </a:lvl1pPr>
          </a:lstStyle>
          <a:p>
            <a:pPr>
              <a:defRPr/>
            </a:pPr>
            <a:r>
              <a:rPr lang="en-US" altLang="zh-CN">
                <a:solidFill>
                  <a:srgbClr val="0065A6"/>
                </a:solidFill>
              </a:rPr>
              <a:t>公司名称信息</a:t>
            </a:r>
            <a:endParaRPr lang="en-US" altLang="zh-CN">
              <a:solidFill>
                <a:srgbClr val="80808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页（白色）">
    <p:spTree>
      <p:nvGrpSpPr>
        <p:cNvPr id="1" name=""/>
        <p:cNvGrpSpPr/>
        <p:nvPr/>
      </p:nvGrpSpPr>
      <p:grpSpPr>
        <a:xfrm>
          <a:off x="0" y="0"/>
          <a:ext cx="0" cy="0"/>
          <a:chOff x="0" y="0"/>
          <a:chExt cx="0" cy="0"/>
        </a:xfrm>
      </p:grpSpPr>
      <p:sp>
        <p:nvSpPr>
          <p:cNvPr id="2" name="标题 1"/>
          <p:cNvSpPr>
            <a:spLocks noGrp="1"/>
          </p:cNvSpPr>
          <p:nvPr>
            <p:ph type="title"/>
          </p:nvPr>
        </p:nvSpPr>
        <p:spPr>
          <a:xfrm>
            <a:off x="617960" y="214536"/>
            <a:ext cx="10661650" cy="694184"/>
          </a:xfrm>
        </p:spPr>
        <p:txBody>
          <a:bodyPr/>
          <a:lstStyle>
            <a:lvl1pPr>
              <a:lnSpc>
                <a:spcPct val="130000"/>
              </a:lnSpc>
              <a:defRPr spc="50" baseline="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endParaRPr lang="zh-CN" altLang="en-US" noProof="1"/>
          </a:p>
        </p:txBody>
      </p:sp>
      <p:sp>
        <p:nvSpPr>
          <p:cNvPr id="6" name="页脚占位符 5"/>
          <p:cNvSpPr>
            <a:spLocks noGrp="1"/>
          </p:cNvSpPr>
          <p:nvPr>
            <p:ph type="ftr" sz="quarter" idx="3"/>
          </p:nvPr>
        </p:nvSpPr>
        <p:spPr>
          <a:xfrm>
            <a:off x="254000" y="6520259"/>
            <a:ext cx="3860800" cy="324000"/>
          </a:xfrm>
          <a:prstGeom prst="rect">
            <a:avLst/>
          </a:prstGeom>
        </p:spPr>
        <p:txBody>
          <a:bodyPr vert="horz" wrap="square" lIns="91440" tIns="45720" rIns="91440" bIns="45720" numCol="1" anchor="ctr" anchorCtr="0" compatLnSpc="1"/>
          <a:lstStyle>
            <a:lvl1pPr algn="l" eaLnBrk="1" hangingPunct="1">
              <a:buFont typeface="Arial" panose="020B0604020202020204" pitchFamily="34" charset="0"/>
              <a:buNone/>
              <a:defRPr sz="1000">
                <a:solidFill>
                  <a:srgbClr val="67666C"/>
                </a:solidFill>
                <a:latin typeface="微软雅黑" panose="020B0503020204020204" pitchFamily="34" charset="-122"/>
                <a:ea typeface="微软雅黑" panose="020B0503020204020204" pitchFamily="34" charset="-122"/>
              </a:defRPr>
            </a:lvl1pPr>
          </a:lstStyle>
          <a:p>
            <a:pPr>
              <a:defRPr/>
            </a:pPr>
            <a:r>
              <a:rPr lang="zh-CN" altLang="en-US" dirty="0"/>
              <a:t>元年版权所有</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email"/>
          <a:srcRect/>
          <a:stretch>
            <a:fillRect/>
          </a:stretch>
        </p:blipFill>
        <p:spPr>
          <a:xfrm>
            <a:off x="551717" y="134083"/>
            <a:ext cx="1104668" cy="116181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8.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7" Type="http://schemas.openxmlformats.org/officeDocument/2006/relationships/theme" Target="../theme/theme2.xml"/><Relationship Id="rId16" Type="http://schemas.openxmlformats.org/officeDocument/2006/relationships/image" Target="../media/image11.png"/><Relationship Id="rId15" Type="http://schemas.openxmlformats.org/officeDocument/2006/relationships/image" Target="../media/image10.jpeg"/><Relationship Id="rId14" Type="http://schemas.openxmlformats.org/officeDocument/2006/relationships/image" Target="../media/image9.jpeg"/><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灯片编号占位符 5"/>
          <p:cNvSpPr>
            <a:spLocks noGrp="1"/>
          </p:cNvSpPr>
          <p:nvPr>
            <p:ph type="sldNum" sz="quarter" idx="4"/>
          </p:nvPr>
        </p:nvSpPr>
        <p:spPr>
          <a:xfrm>
            <a:off x="9211234" y="6356350"/>
            <a:ext cx="2743200" cy="365125"/>
          </a:xfrm>
          <a:prstGeom prst="rect">
            <a:avLst/>
          </a:prstGeom>
        </p:spPr>
        <p:txBody>
          <a:bodyPr/>
          <a:lstStyle>
            <a:lvl1pPr algn="r">
              <a:defRPr/>
            </a:lvl1pPr>
          </a:lstStyle>
          <a:p>
            <a:fld id="{9EC25845-EE93-D643-B211-2BF1DFC6D933}" type="slidenum">
              <a:rPr kumimoji="1" lang="zh-CN" altLang="en-US" smtClean="0"/>
            </a:fld>
            <a:endParaRPr kumimoji="1" lang="zh-CN" altLang="en-US" dirty="0"/>
          </a:p>
        </p:txBody>
      </p:sp>
      <p:pic>
        <p:nvPicPr>
          <p:cNvPr id="11" name="Picture 2"/>
          <p:cNvPicPr>
            <a:picLocks noChangeAspect="1" noChangeArrowheads="1"/>
          </p:cNvPicPr>
          <p:nvPr userDrawn="1"/>
        </p:nvPicPr>
        <p:blipFill>
          <a:blip r:embed="rId14"/>
          <a:srcRect/>
          <a:stretch>
            <a:fillRect/>
          </a:stretch>
        </p:blipFill>
        <p:spPr bwMode="auto">
          <a:xfrm>
            <a:off x="490403" y="928190"/>
            <a:ext cx="92757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占位符 1"/>
          <p:cNvSpPr txBox="1"/>
          <p:nvPr userDrawn="1"/>
        </p:nvSpPr>
        <p:spPr>
          <a:xfrm>
            <a:off x="838385" y="-156"/>
            <a:ext cx="10515600" cy="693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004F99"/>
                </a:solidFill>
                <a:latin typeface="微软雅黑" panose="020B0503020204020204" pitchFamily="34" charset="-122"/>
                <a:ea typeface="微软雅黑" panose="020B0503020204020204" pitchFamily="34" charset="-122"/>
                <a:cs typeface="+mj-cs"/>
              </a:defRPr>
            </a:lvl1pPr>
          </a:lstStyle>
          <a:p>
            <a:endParaRPr kumimoji="1" lang="zh-CN" altLang="en-US" dirty="0"/>
          </a:p>
        </p:txBody>
      </p:sp>
      <p:sp>
        <p:nvSpPr>
          <p:cNvPr id="4" name="标题占位符 3"/>
          <p:cNvSpPr>
            <a:spLocks noGrp="1"/>
          </p:cNvSpPr>
          <p:nvPr>
            <p:ph type="title"/>
          </p:nvPr>
        </p:nvSpPr>
        <p:spPr>
          <a:xfrm>
            <a:off x="1115245" y="192"/>
            <a:ext cx="10515600" cy="761628"/>
          </a:xfrm>
          <a:prstGeom prst="rect">
            <a:avLst/>
          </a:prstGeom>
        </p:spPr>
        <p:txBody>
          <a:bodyPr vert="horz" lIns="91440" tIns="45720" rIns="91440" bIns="45720" rtlCol="0" anchor="ctr">
            <a:normAutofit/>
          </a:bodyPr>
          <a:lstStyle/>
          <a:p>
            <a:r>
              <a:rPr kumimoji="1" lang="zh-CN" altLang="en-US" dirty="0"/>
              <a:t>单击此处编辑母版标题样式</a:t>
            </a:r>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3000" b="1" kern="1200">
          <a:solidFill>
            <a:srgbClr val="004F99"/>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 descr="宽屏内页"/>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645" y="2"/>
            <a:ext cx="12198878" cy="685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8590303" y="6248494"/>
            <a:ext cx="2845347" cy="47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311" tIns="65134" rIns="130311" bIns="65134" numCol="1" anchor="t" anchorCtr="0" compatLnSpc="1"/>
          <a:lstStyle>
            <a:lvl1pPr algn="r" defTabSz="1303655" eaLnBrk="1" hangingPunct="1">
              <a:defRPr sz="1915" b="0">
                <a:solidFill>
                  <a:srgbClr val="015196"/>
                </a:solidFill>
                <a:latin typeface="Arial" panose="020B0604020202020204" pitchFamily="34" charset="0"/>
                <a:ea typeface="+mn-ea"/>
                <a:cs typeface="Arial" panose="020B0604020202020204" pitchFamily="34" charset="0"/>
              </a:defRPr>
            </a:lvl1pPr>
          </a:lstStyle>
          <a:p>
            <a:pPr>
              <a:defRPr/>
            </a:pPr>
            <a:fld id="{F4465D5C-C5E1-4033-B5C7-A0E0FB8D8D0A}" type="slidenum">
              <a:rPr lang="en-US" altLang="zh-CN"/>
            </a:fld>
            <a:endParaRPr lang="en-US" altLang="zh-CN" sz="2000"/>
          </a:p>
        </p:txBody>
      </p:sp>
      <p:sp>
        <p:nvSpPr>
          <p:cNvPr id="2052" name="Rectangle 2"/>
          <p:cNvSpPr>
            <a:spLocks noGrp="1" noChangeArrowheads="1"/>
          </p:cNvSpPr>
          <p:nvPr>
            <p:ph type="title"/>
          </p:nvPr>
        </p:nvSpPr>
        <p:spPr bwMode="auto">
          <a:xfrm>
            <a:off x="756647" y="429883"/>
            <a:ext cx="10678979" cy="48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311" tIns="65134" rIns="130311" bIns="65134" numCol="1" anchor="t" anchorCtr="0" compatLnSpc="1"/>
          <a:lstStyle/>
          <a:p>
            <a:pPr lvl="0"/>
            <a:r>
              <a:rPr lang="zh-CN" altLang="en-US" dirty="0"/>
              <a:t>单击此处编辑母版标题样式</a:t>
            </a:r>
            <a:endParaRPr lang="zh-CN" altLang="en-US" dirty="0"/>
          </a:p>
        </p:txBody>
      </p:sp>
      <p:sp>
        <p:nvSpPr>
          <p:cNvPr id="2053" name="Rectangle 3"/>
          <p:cNvSpPr>
            <a:spLocks noGrp="1" noChangeArrowheads="1"/>
          </p:cNvSpPr>
          <p:nvPr>
            <p:ph type="body" idx="1"/>
          </p:nvPr>
        </p:nvSpPr>
        <p:spPr bwMode="auto">
          <a:xfrm>
            <a:off x="756647" y="1208960"/>
            <a:ext cx="10678979" cy="488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311" tIns="65134" rIns="130311" bIns="65134"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矩形 1"/>
          <p:cNvSpPr/>
          <p:nvPr userDrawn="1"/>
        </p:nvSpPr>
        <p:spPr>
          <a:xfrm>
            <a:off x="335993" y="6222041"/>
            <a:ext cx="1320157" cy="38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5993" tIns="37996" rIns="75993" bIns="37996" anchor="ctr"/>
          <a:lstStyle/>
          <a:p>
            <a:pPr algn="ctr">
              <a:defRPr/>
            </a:pPr>
            <a:endParaRPr lang="zh-CN" altLang="en-US" sz="2165">
              <a:solidFill>
                <a:srgbClr val="FFFFFF"/>
              </a:solidFill>
            </a:endParaRPr>
          </a:p>
        </p:txBody>
      </p:sp>
      <p:pic>
        <p:nvPicPr>
          <p:cNvPr id="2055" name="图片 7"/>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18823" y="6248522"/>
            <a:ext cx="1117767" cy="3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756647" y="1052908"/>
            <a:ext cx="10678979" cy="66136"/>
          </a:xfrm>
          <a:prstGeom prst="rect">
            <a:avLst/>
          </a:prstGeom>
          <a:gradFill>
            <a:gsLst>
              <a:gs pos="0">
                <a:srgbClr val="0070C0"/>
              </a:gs>
              <a:gs pos="25000">
                <a:srgbClr val="00B0F0"/>
              </a:gs>
              <a:gs pos="50000">
                <a:srgbClr val="92D050"/>
              </a:gs>
              <a:gs pos="100000">
                <a:schemeClr val="bg1"/>
              </a:gs>
              <a:gs pos="75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75993" tIns="37996" rIns="75993" bIns="37996" anchor="ctr"/>
          <a:lstStyle/>
          <a:p>
            <a:pPr algn="ctr">
              <a:defRPr/>
            </a:pPr>
            <a:endParaRPr lang="zh-CN" altLang="en-US" sz="2165">
              <a:solidFill>
                <a:srgbClr val="FFFFFF"/>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ftr="0" dt="0"/>
  <p:txStyles>
    <p:titleStyle>
      <a:lvl1pPr algn="l" defTabSz="1086485" rtl="0" eaLnBrk="0" fontAlgn="base" hangingPunct="0">
        <a:spcBef>
          <a:spcPct val="0"/>
        </a:spcBef>
        <a:spcAft>
          <a:spcPct val="0"/>
        </a:spcAft>
        <a:defRPr sz="3335" kern="1200">
          <a:solidFill>
            <a:srgbClr val="015196"/>
          </a:solidFill>
          <a:latin typeface="微软雅黑" panose="020B0503020204020204" pitchFamily="34" charset="-122"/>
          <a:ea typeface="微软雅黑" panose="020B0503020204020204" pitchFamily="34" charset="-122"/>
          <a:cs typeface="微软雅黑" panose="020B0503020204020204" pitchFamily="34" charset="-122"/>
        </a:defRPr>
      </a:lvl1pPr>
      <a:lvl2pPr algn="l" defTabSz="1303655" rtl="0" eaLnBrk="0" fontAlgn="base" hangingPunct="0">
        <a:spcBef>
          <a:spcPct val="0"/>
        </a:spcBef>
        <a:spcAft>
          <a:spcPct val="0"/>
        </a:spcAft>
        <a:defRPr sz="4000">
          <a:solidFill>
            <a:srgbClr val="015196"/>
          </a:solidFill>
          <a:latin typeface="微软雅黑" panose="020B0503020204020204" pitchFamily="34" charset="-122"/>
          <a:ea typeface="微软雅黑" panose="020B0503020204020204" pitchFamily="34" charset="-122"/>
          <a:cs typeface="微软雅黑" panose="020B0503020204020204" pitchFamily="34" charset="-122"/>
        </a:defRPr>
      </a:lvl2pPr>
      <a:lvl3pPr algn="l" defTabSz="1303655" rtl="0" eaLnBrk="0" fontAlgn="base" hangingPunct="0">
        <a:spcBef>
          <a:spcPct val="0"/>
        </a:spcBef>
        <a:spcAft>
          <a:spcPct val="0"/>
        </a:spcAft>
        <a:defRPr sz="4000">
          <a:solidFill>
            <a:srgbClr val="015196"/>
          </a:solidFill>
          <a:latin typeface="微软雅黑" panose="020B0503020204020204" pitchFamily="34" charset="-122"/>
          <a:ea typeface="微软雅黑" panose="020B0503020204020204" pitchFamily="34" charset="-122"/>
          <a:cs typeface="微软雅黑" panose="020B0503020204020204" pitchFamily="34" charset="-122"/>
        </a:defRPr>
      </a:lvl3pPr>
      <a:lvl4pPr algn="l" defTabSz="1303655" rtl="0" eaLnBrk="0" fontAlgn="base" hangingPunct="0">
        <a:spcBef>
          <a:spcPct val="0"/>
        </a:spcBef>
        <a:spcAft>
          <a:spcPct val="0"/>
        </a:spcAft>
        <a:defRPr sz="4000">
          <a:solidFill>
            <a:srgbClr val="015196"/>
          </a:solidFill>
          <a:latin typeface="微软雅黑" panose="020B0503020204020204" pitchFamily="34" charset="-122"/>
          <a:ea typeface="微软雅黑" panose="020B0503020204020204" pitchFamily="34" charset="-122"/>
          <a:cs typeface="微软雅黑" panose="020B0503020204020204" pitchFamily="34" charset="-122"/>
        </a:defRPr>
      </a:lvl4pPr>
      <a:lvl5pPr algn="l" defTabSz="1303655" rtl="0" eaLnBrk="0" fontAlgn="base" hangingPunct="0">
        <a:spcBef>
          <a:spcPct val="0"/>
        </a:spcBef>
        <a:spcAft>
          <a:spcPct val="0"/>
        </a:spcAft>
        <a:defRPr sz="4000">
          <a:solidFill>
            <a:srgbClr val="015196"/>
          </a:solidFill>
          <a:latin typeface="微软雅黑" panose="020B0503020204020204" pitchFamily="34" charset="-122"/>
          <a:ea typeface="微软雅黑" panose="020B0503020204020204" pitchFamily="34" charset="-122"/>
          <a:cs typeface="微软雅黑" panose="020B0503020204020204" pitchFamily="34" charset="-122"/>
        </a:defRPr>
      </a:lvl5pPr>
      <a:lvl6pPr marL="455930" algn="l" defTabSz="1303655" rtl="0" fontAlgn="base">
        <a:spcBef>
          <a:spcPct val="0"/>
        </a:spcBef>
        <a:spcAft>
          <a:spcPct val="0"/>
        </a:spcAft>
        <a:defRPr sz="4000">
          <a:solidFill>
            <a:schemeClr val="tx2"/>
          </a:solidFill>
          <a:latin typeface="Arial" panose="020B0604020202020204" pitchFamily="34" charset="0"/>
          <a:ea typeface="黑体" panose="02010609060101010101" pitchFamily="2" charset="-122"/>
        </a:defRPr>
      </a:lvl6pPr>
      <a:lvl7pPr marL="911860" algn="l" defTabSz="1303655" rtl="0" fontAlgn="base">
        <a:spcBef>
          <a:spcPct val="0"/>
        </a:spcBef>
        <a:spcAft>
          <a:spcPct val="0"/>
        </a:spcAft>
        <a:defRPr sz="4000">
          <a:solidFill>
            <a:schemeClr val="tx2"/>
          </a:solidFill>
          <a:latin typeface="Arial" panose="020B0604020202020204" pitchFamily="34" charset="0"/>
          <a:ea typeface="黑体" panose="02010609060101010101" pitchFamily="2" charset="-122"/>
        </a:defRPr>
      </a:lvl7pPr>
      <a:lvl8pPr marL="1368425" algn="l" defTabSz="1303655" rtl="0" fontAlgn="base">
        <a:spcBef>
          <a:spcPct val="0"/>
        </a:spcBef>
        <a:spcAft>
          <a:spcPct val="0"/>
        </a:spcAft>
        <a:defRPr sz="4000">
          <a:solidFill>
            <a:schemeClr val="tx2"/>
          </a:solidFill>
          <a:latin typeface="Arial" panose="020B0604020202020204" pitchFamily="34" charset="0"/>
          <a:ea typeface="黑体" panose="02010609060101010101" pitchFamily="2" charset="-122"/>
        </a:defRPr>
      </a:lvl8pPr>
      <a:lvl9pPr marL="1824355" algn="l" defTabSz="1303655" rtl="0" fontAlgn="base">
        <a:spcBef>
          <a:spcPct val="0"/>
        </a:spcBef>
        <a:spcAft>
          <a:spcPct val="0"/>
        </a:spcAft>
        <a:defRPr sz="4000">
          <a:solidFill>
            <a:schemeClr val="tx2"/>
          </a:solidFill>
          <a:latin typeface="Arial" panose="020B0604020202020204" pitchFamily="34" charset="0"/>
          <a:ea typeface="黑体" panose="02010609060101010101" pitchFamily="2" charset="-122"/>
        </a:defRPr>
      </a:lvl9pPr>
    </p:titleStyle>
    <p:bodyStyle>
      <a:lvl1pPr marL="407670" indent="-407670" algn="l" defTabSz="1086485" rtl="0" eaLnBrk="0" fontAlgn="base" hangingPunct="0">
        <a:spcBef>
          <a:spcPts val="80"/>
        </a:spcBef>
        <a:spcAft>
          <a:spcPct val="0"/>
        </a:spcAft>
        <a:buBlip>
          <a:blip r:embed="rId16"/>
        </a:buBlip>
        <a:defRPr sz="2835" kern="1200">
          <a:solidFill>
            <a:srgbClr val="015196"/>
          </a:solidFill>
          <a:latin typeface="微软雅黑" panose="020B0503020204020204" pitchFamily="34" charset="-122"/>
          <a:ea typeface="微软雅黑" panose="020B0503020204020204" pitchFamily="34" charset="-122"/>
          <a:cs typeface="微软雅黑" panose="020B0503020204020204" pitchFamily="34" charset="-122"/>
        </a:defRPr>
      </a:lvl1pPr>
      <a:lvl2pPr marL="984250" indent="-339090" algn="l" defTabSz="1086485" rtl="0" eaLnBrk="0" fontAlgn="base" hangingPunct="0">
        <a:spcBef>
          <a:spcPts val="80"/>
        </a:spcBef>
        <a:spcAft>
          <a:spcPct val="0"/>
        </a:spcAft>
        <a:buChar char="–"/>
        <a:defRPr sz="2415" kern="1200">
          <a:solidFill>
            <a:srgbClr val="015196"/>
          </a:solidFill>
          <a:latin typeface="微软雅黑" panose="020B0503020204020204" pitchFamily="34" charset="-122"/>
          <a:ea typeface="微软雅黑" panose="020B0503020204020204" pitchFamily="34" charset="-122"/>
          <a:cs typeface="微软雅黑" panose="020B0503020204020204" pitchFamily="34" charset="-122"/>
        </a:defRPr>
      </a:lvl2pPr>
      <a:lvl3pPr marL="1468755" indent="-271780" algn="l" defTabSz="1086485" rtl="0" eaLnBrk="0" fontAlgn="base" hangingPunct="0">
        <a:spcBef>
          <a:spcPts val="80"/>
        </a:spcBef>
        <a:spcAft>
          <a:spcPct val="0"/>
        </a:spcAft>
        <a:buChar char="•"/>
        <a:defRPr sz="2835" kern="1200">
          <a:solidFill>
            <a:srgbClr val="015196"/>
          </a:solidFill>
          <a:latin typeface="微软雅黑" panose="020B0503020204020204" pitchFamily="34" charset="-122"/>
          <a:ea typeface="微软雅黑" panose="020B0503020204020204" pitchFamily="34" charset="-122"/>
          <a:cs typeface="微软雅黑" panose="020B0503020204020204" pitchFamily="34" charset="-122"/>
        </a:defRPr>
      </a:lvl3pPr>
      <a:lvl4pPr marL="1952625" indent="-271780" algn="l" defTabSz="1086485" rtl="0" eaLnBrk="0" fontAlgn="base" hangingPunct="0">
        <a:spcBef>
          <a:spcPts val="80"/>
        </a:spcBef>
        <a:spcAft>
          <a:spcPct val="0"/>
        </a:spcAft>
        <a:buChar char="–"/>
        <a:defRPr sz="1915" kern="1200">
          <a:solidFill>
            <a:srgbClr val="015196"/>
          </a:solidFill>
          <a:latin typeface="微软雅黑" panose="020B0503020204020204" pitchFamily="34" charset="-122"/>
          <a:ea typeface="微软雅黑" panose="020B0503020204020204" pitchFamily="34" charset="-122"/>
          <a:cs typeface="微软雅黑" panose="020B0503020204020204" pitchFamily="34" charset="-122"/>
        </a:defRPr>
      </a:lvl4pPr>
      <a:lvl5pPr marL="2443480" indent="-271780" algn="l" defTabSz="1086485" rtl="0" eaLnBrk="0" fontAlgn="base" hangingPunct="0">
        <a:spcBef>
          <a:spcPts val="80"/>
        </a:spcBef>
        <a:spcAft>
          <a:spcPct val="0"/>
        </a:spcAft>
        <a:buChar char="»"/>
        <a:defRPr sz="1665" kern="1200">
          <a:solidFill>
            <a:srgbClr val="015196"/>
          </a:solidFill>
          <a:latin typeface="微软雅黑" panose="020B0503020204020204" pitchFamily="34" charset="-122"/>
          <a:ea typeface="微软雅黑" panose="020B0503020204020204" pitchFamily="34" charset="-122"/>
          <a:cs typeface="微软雅黑" panose="020B0503020204020204" pitchFamily="34" charset="-122"/>
        </a:defRPr>
      </a:lvl5pPr>
      <a:lvl6pPr marL="2089785" indent="-189865" algn="l" defTabSz="75946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69515" indent="-189865" algn="l" defTabSz="75946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49880" indent="-189865" algn="l" defTabSz="75946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30245" indent="-189865" algn="l" defTabSz="759460"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59460" rtl="0" eaLnBrk="1" latinLnBrk="0" hangingPunct="1">
        <a:defRPr sz="1500" kern="1200">
          <a:solidFill>
            <a:schemeClr val="tx1"/>
          </a:solidFill>
          <a:latin typeface="+mn-lt"/>
          <a:ea typeface="+mn-ea"/>
          <a:cs typeface="+mn-cs"/>
        </a:defRPr>
      </a:lvl1pPr>
      <a:lvl2pPr marL="379730" algn="l" defTabSz="759460" rtl="0" eaLnBrk="1" latinLnBrk="0" hangingPunct="1">
        <a:defRPr sz="1500" kern="1200">
          <a:solidFill>
            <a:schemeClr val="tx1"/>
          </a:solidFill>
          <a:latin typeface="+mn-lt"/>
          <a:ea typeface="+mn-ea"/>
          <a:cs typeface="+mn-cs"/>
        </a:defRPr>
      </a:lvl2pPr>
      <a:lvl3pPr marL="759460" algn="l" defTabSz="759460" rtl="0" eaLnBrk="1" latinLnBrk="0" hangingPunct="1">
        <a:defRPr sz="1500" kern="1200">
          <a:solidFill>
            <a:schemeClr val="tx1"/>
          </a:solidFill>
          <a:latin typeface="+mn-lt"/>
          <a:ea typeface="+mn-ea"/>
          <a:cs typeface="+mn-cs"/>
        </a:defRPr>
      </a:lvl3pPr>
      <a:lvl4pPr marL="1140460" algn="l" defTabSz="759460" rtl="0" eaLnBrk="1" latinLnBrk="0" hangingPunct="1">
        <a:defRPr sz="1500" kern="1200">
          <a:solidFill>
            <a:schemeClr val="tx1"/>
          </a:solidFill>
          <a:latin typeface="+mn-lt"/>
          <a:ea typeface="+mn-ea"/>
          <a:cs typeface="+mn-cs"/>
        </a:defRPr>
      </a:lvl4pPr>
      <a:lvl5pPr marL="1520190" algn="l" defTabSz="759460" rtl="0" eaLnBrk="1" latinLnBrk="0" hangingPunct="1">
        <a:defRPr sz="1500" kern="1200">
          <a:solidFill>
            <a:schemeClr val="tx1"/>
          </a:solidFill>
          <a:latin typeface="+mn-lt"/>
          <a:ea typeface="+mn-ea"/>
          <a:cs typeface="+mn-cs"/>
        </a:defRPr>
      </a:lvl5pPr>
      <a:lvl6pPr marL="1899920" algn="l" defTabSz="759460" rtl="0" eaLnBrk="1" latinLnBrk="0" hangingPunct="1">
        <a:defRPr sz="1500" kern="1200">
          <a:solidFill>
            <a:schemeClr val="tx1"/>
          </a:solidFill>
          <a:latin typeface="+mn-lt"/>
          <a:ea typeface="+mn-ea"/>
          <a:cs typeface="+mn-cs"/>
        </a:defRPr>
      </a:lvl6pPr>
      <a:lvl7pPr marL="2279650" algn="l" defTabSz="759460" rtl="0" eaLnBrk="1" latinLnBrk="0" hangingPunct="1">
        <a:defRPr sz="1500" kern="1200">
          <a:solidFill>
            <a:schemeClr val="tx1"/>
          </a:solidFill>
          <a:latin typeface="+mn-lt"/>
          <a:ea typeface="+mn-ea"/>
          <a:cs typeface="+mn-cs"/>
        </a:defRPr>
      </a:lvl7pPr>
      <a:lvl8pPr marL="2660015" algn="l" defTabSz="759460" rtl="0" eaLnBrk="1" latinLnBrk="0" hangingPunct="1">
        <a:defRPr sz="1500" kern="1200">
          <a:solidFill>
            <a:schemeClr val="tx1"/>
          </a:solidFill>
          <a:latin typeface="+mn-lt"/>
          <a:ea typeface="+mn-ea"/>
          <a:cs typeface="+mn-cs"/>
        </a:defRPr>
      </a:lvl8pPr>
      <a:lvl9pPr marL="3039745" algn="l" defTabSz="75946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0" Type="http://schemas.openxmlformats.org/officeDocument/2006/relationships/notesSlide" Target="../notesSlides/notesSlide4.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9" Type="http://schemas.microsoft.com/office/2007/relationships/hdphoto" Target="../media/image37.wdp"/><Relationship Id="rId8" Type="http://schemas.openxmlformats.org/officeDocument/2006/relationships/image" Target="../media/image36.png"/><Relationship Id="rId7" Type="http://schemas.openxmlformats.org/officeDocument/2006/relationships/image" Target="../media/image35.emf"/><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21.png"/><Relationship Id="rId2" Type="http://schemas.openxmlformats.org/officeDocument/2006/relationships/image" Target="../media/image31.png"/><Relationship Id="rId10" Type="http://schemas.openxmlformats.org/officeDocument/2006/relationships/slideLayout" Target="../slideLayouts/slideLayout3.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7.png"/><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3.png"/><Relationship Id="rId1"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7.png"/><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3.png"/><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5.png"/><Relationship Id="rId1"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67.png"/><Relationship Id="rId1" Type="http://schemas.openxmlformats.org/officeDocument/2006/relationships/image" Target="../media/image66.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tags" Target="../tags/tag4.xml"/><Relationship Id="rId2" Type="http://schemas.openxmlformats.org/officeDocument/2006/relationships/image" Target="../media/image68.png"/><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image" Target="../media/image72.jpeg"/><Relationship Id="rId3" Type="http://schemas.openxmlformats.org/officeDocument/2006/relationships/image" Target="../media/image71.png"/><Relationship Id="rId2" Type="http://schemas.openxmlformats.org/officeDocument/2006/relationships/image" Target="../media/image70.png"/><Relationship Id="rId15" Type="http://schemas.openxmlformats.org/officeDocument/2006/relationships/notesSlide" Target="../notesSlides/notesSlide13.xml"/><Relationship Id="rId14" Type="http://schemas.openxmlformats.org/officeDocument/2006/relationships/slideLayout" Target="../slideLayouts/slideLayout3.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emf"/><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379220" y="1509187"/>
            <a:ext cx="9843135" cy="2687736"/>
          </a:xfrm>
        </p:spPr>
        <p:txBody>
          <a:bodyPr>
            <a:normAutofit fontScale="90000"/>
          </a:bodyPr>
          <a:lstStyle/>
          <a:p>
            <a:pPr algn="ctr" fontAlgn="auto">
              <a:lnSpc>
                <a:spcPct val="150000"/>
              </a:lnSpc>
            </a:pPr>
            <a:r>
              <a:rPr lang="zh-CN" altLang="en-US" sz="3100" kern="0" dirty="0">
                <a:solidFill>
                  <a:srgbClr val="004F99"/>
                </a:solidFill>
                <a:sym typeface="+mn-ea"/>
              </a:rPr>
              <a:t>新奥（舟山）液化天然气有限公司</a:t>
            </a:r>
            <a:br>
              <a:rPr lang="en-US" altLang="zh-CN" sz="3100" kern="0" dirty="0">
                <a:solidFill>
                  <a:srgbClr val="004F99"/>
                </a:solidFill>
                <a:sym typeface="+mn-ea"/>
              </a:rPr>
            </a:br>
            <a:r>
              <a:rPr lang="en-US" altLang="zh-CN" sz="3100" kern="0" dirty="0">
                <a:solidFill>
                  <a:srgbClr val="004F99"/>
                </a:solidFill>
                <a:sym typeface="+mn-ea"/>
              </a:rPr>
              <a:t>LNG</a:t>
            </a:r>
            <a:r>
              <a:rPr lang="zh-CN" altLang="en-US" sz="3100" kern="0" dirty="0">
                <a:solidFill>
                  <a:srgbClr val="004F99"/>
                </a:solidFill>
                <a:sym typeface="+mn-ea"/>
              </a:rPr>
              <a:t>槽车充装视频</a:t>
            </a:r>
            <a:r>
              <a:rPr lang="en-US" altLang="zh-CN" sz="3100" kern="0" dirty="0">
                <a:solidFill>
                  <a:srgbClr val="004F99"/>
                </a:solidFill>
                <a:sym typeface="+mn-ea"/>
              </a:rPr>
              <a:t>AI</a:t>
            </a:r>
            <a:r>
              <a:rPr lang="zh-CN" altLang="en-US" sz="3100" kern="0" dirty="0">
                <a:solidFill>
                  <a:srgbClr val="004F99"/>
                </a:solidFill>
                <a:sym typeface="+mn-ea"/>
              </a:rPr>
              <a:t>监控项目</a:t>
            </a:r>
            <a:br>
              <a:rPr lang="en-US" altLang="zh-CN" sz="3100" kern="0" dirty="0">
                <a:solidFill>
                  <a:srgbClr val="004F99"/>
                </a:solidFill>
                <a:sym typeface="+mn-ea"/>
              </a:rPr>
            </a:br>
            <a:r>
              <a:rPr lang="zh-CN" altLang="en-US" sz="3100" kern="0" dirty="0">
                <a:solidFill>
                  <a:srgbClr val="004F99"/>
                </a:solidFill>
                <a:sym typeface="+mn-ea"/>
              </a:rPr>
              <a:t>投标文件</a:t>
            </a:r>
            <a:br>
              <a:rPr lang="en-US" altLang="zh-CN" sz="3100" kern="0" dirty="0">
                <a:solidFill>
                  <a:srgbClr val="004F99"/>
                </a:solidFill>
                <a:sym typeface="+mn-ea"/>
              </a:rPr>
            </a:br>
            <a:endParaRPr lang="zh-CN" altLang="en-US" sz="3100" kern="0" dirty="0">
              <a:solidFill>
                <a:srgbClr val="004F99"/>
              </a:solidFill>
              <a:sym typeface="+mn-ea"/>
            </a:endParaRPr>
          </a:p>
        </p:txBody>
      </p:sp>
      <p:sp>
        <p:nvSpPr>
          <p:cNvPr id="6" name="副标题 5"/>
          <p:cNvSpPr>
            <a:spLocks noGrp="1"/>
          </p:cNvSpPr>
          <p:nvPr>
            <p:ph type="subTitle" idx="1"/>
          </p:nvPr>
        </p:nvSpPr>
        <p:spPr>
          <a:xfrm>
            <a:off x="3874135" y="5920740"/>
            <a:ext cx="7348220" cy="937260"/>
          </a:xfrm>
        </p:spPr>
        <p:txBody>
          <a:bodyPr/>
          <a:lstStyle/>
          <a:p>
            <a:pPr algn="r"/>
            <a:fld id="{BB962C8B-B14F-4D97-AF65-F5344CB8AC3E}" type="datetime6">
              <a:rPr lang="zh-CN" altLang="en-US"/>
            </a:fld>
            <a:r>
              <a:rPr lang="en-US" altLang="zh-CN"/>
              <a:t>5</a:t>
            </a:r>
            <a:r>
              <a:rPr lang="zh-CN" altLang="en-US"/>
              <a:t>日</a:t>
            </a: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Box 88"/>
          <p:cNvSpPr txBox="1"/>
          <p:nvPr/>
        </p:nvSpPr>
        <p:spPr>
          <a:xfrm>
            <a:off x="9835471" y="4911530"/>
            <a:ext cx="1015688" cy="246221"/>
          </a:xfrm>
          <a:prstGeom prst="rect">
            <a:avLst/>
          </a:prstGeom>
          <a:solidFill>
            <a:sysClr val="window" lastClr="FFFFFF"/>
          </a:solidFill>
          <a:ln w="6350">
            <a:solidFill>
              <a:sysClr val="windowText" lastClr="000000"/>
            </a:solidFill>
            <a:prstDash val="solid"/>
          </a:ln>
        </p:spPr>
        <p:txBody>
          <a:bodyPr wrap="square" rtlCol="0" anchor="ctr">
            <a:spAutoFit/>
          </a:bodyPr>
          <a:lstStyle>
            <a:defPPr>
              <a:defRPr lang="zh-CN"/>
            </a:defPPr>
            <a:lvl1pPr algn="ctr" defTabSz="913765">
              <a:defRPr sz="1000" kern="0">
                <a:solidFill>
                  <a:srgbClr val="060606"/>
                </a:solidFill>
                <a:latin typeface="微软雅黑" panose="020B0503020204020204" pitchFamily="34" charset="-122"/>
                <a:ea typeface="微软雅黑" panose="020B0503020204020204" pitchFamily="34" charset="-122"/>
              </a:defRPr>
            </a:lvl1pPr>
            <a:lvl2pPr marL="381000" defTabSz="762000">
              <a:defRPr sz="1500"/>
            </a:lvl2pPr>
            <a:lvl3pPr marL="762000" defTabSz="762000">
              <a:defRPr sz="1500"/>
            </a:lvl3pPr>
            <a:lvl4pPr marL="1143000" defTabSz="762000">
              <a:defRPr sz="1500"/>
            </a:lvl4pPr>
            <a:lvl5pPr marL="1524000" defTabSz="762000">
              <a:defRPr sz="1500"/>
            </a:lvl5pPr>
            <a:lvl6pPr marL="1905000" defTabSz="762000">
              <a:defRPr sz="1500"/>
            </a:lvl6pPr>
            <a:lvl7pPr marL="2285365" defTabSz="762000">
              <a:defRPr sz="1500"/>
            </a:lvl7pPr>
            <a:lvl8pPr marL="2666365" defTabSz="762000">
              <a:defRPr sz="1500"/>
            </a:lvl8pPr>
            <a:lvl9pPr marL="3047365" defTabSz="762000">
              <a:defRPr sz="1500"/>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应急资源</a:t>
            </a:r>
            <a:endParaRPr kumimoji="0" lang="zh-CN" altLang="en-US" sz="10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8674" name="标题 1"/>
          <p:cNvSpPr>
            <a:spLocks noGrp="1" noChangeArrowheads="1"/>
          </p:cNvSpPr>
          <p:nvPr>
            <p:ph type="title"/>
          </p:nvPr>
        </p:nvSpPr>
        <p:spPr>
          <a:xfrm>
            <a:off x="404025" y="212674"/>
            <a:ext cx="5542369" cy="76251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defTabSz="914400">
              <a:lnSpc>
                <a:spcPct val="100000"/>
              </a:lnSpc>
              <a:spcBef>
                <a:spcPts val="0"/>
              </a:spcBef>
              <a:spcAft>
                <a:spcPts val="0"/>
              </a:spcAft>
              <a:buClrTx/>
              <a:buSzTx/>
              <a:buFontTx/>
            </a:pPr>
            <a:r>
              <a:rPr lang="zh-CN" altLang="en-US" sz="3200" spc="160">
                <a:solidFill>
                  <a:schemeClr val="accent1">
                    <a:lumMod val="75000"/>
                  </a:schemeClr>
                </a:solidFill>
                <a:uFillTx/>
                <a:latin typeface="微软雅黑" panose="020B0503020204020204" pitchFamily="34" charset="-122"/>
                <a:ea typeface="微软雅黑" panose="020B0503020204020204" pitchFamily="34" charset="-122"/>
                <a:cs typeface="+mn-cs"/>
              </a:rPr>
              <a:t>数智安全闭环方案</a:t>
            </a:r>
            <a:endParaRPr lang="zh-CN" altLang="en-US" sz="3200" spc="160">
              <a:solidFill>
                <a:schemeClr val="accent1">
                  <a:lumMod val="75000"/>
                </a:schemeClr>
              </a:solidFill>
              <a:uFillTx/>
              <a:latin typeface="微软雅黑" panose="020B0503020204020204" pitchFamily="34" charset="-122"/>
              <a:ea typeface="微软雅黑" panose="020B0503020204020204" pitchFamily="34" charset="-122"/>
              <a:cs typeface="+mn-cs"/>
            </a:endParaRPr>
          </a:p>
        </p:txBody>
      </p:sp>
      <p:sp>
        <p:nvSpPr>
          <p:cNvPr id="96" name="圆角矩形 5"/>
          <p:cNvSpPr/>
          <p:nvPr/>
        </p:nvSpPr>
        <p:spPr>
          <a:xfrm>
            <a:off x="687001" y="3048085"/>
            <a:ext cx="11199769" cy="3504420"/>
          </a:xfrm>
          <a:prstGeom prst="roundRect">
            <a:avLst>
              <a:gd name="adj" fmla="val 3867"/>
            </a:avLst>
          </a:prstGeom>
          <a:noFill/>
          <a:ln w="28575" cap="flat" cmpd="sng" algn="ctr">
            <a:solidFill>
              <a:srgbClr val="4472C4">
                <a:shade val="50000"/>
              </a:srgbClr>
            </a:solidFill>
            <a:prstDash val="sysDash"/>
            <a:miter lim="800000"/>
          </a:ln>
          <a:effectLst/>
        </p:spPr>
        <p:txBody>
          <a:bodyPr rtlCol="0" anchor="t"/>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grpSp>
        <p:nvGrpSpPr>
          <p:cNvPr id="97" name="组合 96"/>
          <p:cNvGrpSpPr/>
          <p:nvPr/>
        </p:nvGrpSpPr>
        <p:grpSpPr>
          <a:xfrm flipV="1">
            <a:off x="771528" y="3304823"/>
            <a:ext cx="10962034" cy="7191"/>
            <a:chOff x="814999" y="3013922"/>
            <a:chExt cx="8284745" cy="7191"/>
          </a:xfrm>
        </p:grpSpPr>
        <p:cxnSp>
          <p:nvCxnSpPr>
            <p:cNvPr id="98" name="直接连接符 97"/>
            <p:cNvCxnSpPr/>
            <p:nvPr/>
          </p:nvCxnSpPr>
          <p:spPr>
            <a:xfrm>
              <a:off x="814999" y="3019059"/>
              <a:ext cx="3890531" cy="2054"/>
            </a:xfrm>
            <a:prstGeom prst="line">
              <a:avLst/>
            </a:prstGeom>
            <a:noFill/>
            <a:ln w="76200" cap="flat" cmpd="sng" algn="ctr">
              <a:solidFill>
                <a:srgbClr val="0067B0"/>
              </a:solidFill>
              <a:prstDash val="solid"/>
              <a:headEnd type="none"/>
              <a:tailEnd type="triangle" w="med" len="med"/>
            </a:ln>
            <a:effectLst/>
          </p:spPr>
        </p:cxnSp>
        <p:cxnSp>
          <p:nvCxnSpPr>
            <p:cNvPr id="99" name="直接连接符 98"/>
            <p:cNvCxnSpPr/>
            <p:nvPr/>
          </p:nvCxnSpPr>
          <p:spPr>
            <a:xfrm>
              <a:off x="3797184" y="3013922"/>
              <a:ext cx="5302560" cy="0"/>
            </a:xfrm>
            <a:prstGeom prst="line">
              <a:avLst/>
            </a:prstGeom>
            <a:noFill/>
            <a:ln w="76200" cap="flat" cmpd="sng" algn="ctr">
              <a:solidFill>
                <a:srgbClr val="0067B0"/>
              </a:solidFill>
              <a:prstDash val="solid"/>
              <a:headEnd type="none"/>
              <a:tailEnd type="triangle" w="med" len="med"/>
            </a:ln>
            <a:effectLst/>
          </p:spPr>
        </p:cxnSp>
      </p:grpSp>
      <p:sp>
        <p:nvSpPr>
          <p:cNvPr id="100" name="TextBox 124"/>
          <p:cNvSpPr txBox="1"/>
          <p:nvPr/>
        </p:nvSpPr>
        <p:spPr>
          <a:xfrm>
            <a:off x="1330623" y="3113121"/>
            <a:ext cx="1032703" cy="338554"/>
          </a:xfrm>
          <a:prstGeom prst="rect">
            <a:avLst/>
          </a:prstGeom>
          <a:solidFill>
            <a:srgbClr val="0070C0"/>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defRPr kumimoji="0" sz="16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异常告警</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07" name="TextBox 88"/>
          <p:cNvSpPr txBox="1"/>
          <p:nvPr/>
        </p:nvSpPr>
        <p:spPr>
          <a:xfrm>
            <a:off x="1327283" y="3639753"/>
            <a:ext cx="1035451" cy="222369"/>
          </a:xfrm>
          <a:prstGeom prst="rect">
            <a:avLst/>
          </a:prstGeom>
          <a:solidFill>
            <a:srgbClr val="00B0F0"/>
          </a:solidFill>
          <a:ln w="6350">
            <a:solidFill>
              <a:sysClr val="windowText" lastClr="000000"/>
            </a:solidFill>
            <a:prstDash val="solid"/>
          </a:ln>
        </p:spPr>
        <p:txBody>
          <a:bodyPr wrap="square" rtlCol="0">
            <a:spAutoFit/>
          </a:bodyPr>
          <a:lstStyle>
            <a:defPPr>
              <a:defRPr lang="zh-CN"/>
            </a:defPPr>
            <a:lvl1pPr marL="0" marR="0" lvl="0" indent="0" algn="ctr" defTabSz="864235" eaLnBrk="1" fontAlgn="auto" latinLnBrk="0" hangingPunct="1">
              <a:lnSpc>
                <a:spcPct val="100000"/>
              </a:lnSpc>
              <a:spcBef>
                <a:spcPts val="0"/>
              </a:spcBef>
              <a:spcAft>
                <a:spcPts val="0"/>
              </a:spcAft>
              <a:buClrTx/>
              <a:buSzTx/>
              <a:buFontTx/>
              <a:buNone/>
              <a:defRPr kumimoji="0" sz="800" b="0" i="0" u="none" strike="noStrike" kern="0" cap="none" spc="0" normalizeH="0" baseline="0">
                <a:ln>
                  <a:noFill/>
                </a:ln>
                <a:solidFill>
                  <a:srgbClr val="060606"/>
                </a:solidFill>
                <a:effectLst/>
                <a:uLnTx/>
                <a:uFillTx/>
                <a:latin typeface="微软雅黑" panose="020B0503020204020204" pitchFamily="34" charset="-122"/>
                <a:ea typeface="微软雅黑" panose="020B0503020204020204" pitchFamily="34" charset="-122"/>
              </a:defRPr>
            </a:lvl1pPr>
            <a:lvl2pPr marL="381000" defTabSz="762000" eaLnBrk="1" latinLnBrk="0" hangingPunct="1">
              <a:defRPr sz="1500">
                <a:solidFill>
                  <a:schemeClr val="tx1"/>
                </a:solidFill>
                <a:latin typeface="+mn-lt"/>
                <a:ea typeface="+mn-ea"/>
              </a:defRPr>
            </a:lvl2pPr>
            <a:lvl3pPr marL="762000" defTabSz="762000" eaLnBrk="1" latinLnBrk="0" hangingPunct="1">
              <a:defRPr sz="1500">
                <a:solidFill>
                  <a:schemeClr val="tx1"/>
                </a:solidFill>
                <a:latin typeface="+mn-lt"/>
                <a:ea typeface="+mn-ea"/>
              </a:defRPr>
            </a:lvl3pPr>
            <a:lvl4pPr marL="1143000" defTabSz="762000" eaLnBrk="1" latinLnBrk="0" hangingPunct="1">
              <a:defRPr sz="1500">
                <a:solidFill>
                  <a:schemeClr val="tx1"/>
                </a:solidFill>
                <a:latin typeface="+mn-lt"/>
                <a:ea typeface="+mn-ea"/>
              </a:defRPr>
            </a:lvl4pPr>
            <a:lvl5pPr marL="1524000" defTabSz="762000" eaLnBrk="1" latinLnBrk="0" hangingPunct="1">
              <a:defRPr sz="1500">
                <a:solidFill>
                  <a:schemeClr val="tx1"/>
                </a:solidFill>
                <a:latin typeface="+mn-lt"/>
                <a:ea typeface="+mn-ea"/>
              </a:defRPr>
            </a:lvl5pPr>
            <a:lvl6pPr marL="1905000" defTabSz="762000">
              <a:defRPr sz="1500">
                <a:solidFill>
                  <a:schemeClr val="tx1"/>
                </a:solidFill>
                <a:latin typeface="+mn-lt"/>
                <a:ea typeface="+mn-ea"/>
              </a:defRPr>
            </a:lvl6pPr>
            <a:lvl7pPr marL="2285365" defTabSz="762000">
              <a:defRPr sz="1500">
                <a:solidFill>
                  <a:schemeClr val="tx1"/>
                </a:solidFill>
                <a:latin typeface="+mn-lt"/>
                <a:ea typeface="+mn-ea"/>
              </a:defRPr>
            </a:lvl7pPr>
            <a:lvl8pPr marL="2666365" defTabSz="762000">
              <a:defRPr sz="1500">
                <a:solidFill>
                  <a:schemeClr val="tx1"/>
                </a:solidFill>
                <a:latin typeface="+mn-lt"/>
                <a:ea typeface="+mn-ea"/>
              </a:defRPr>
            </a:lvl8pPr>
            <a:lvl9pPr marL="3047365" defTabSz="762000">
              <a:defRPr sz="1500">
                <a:solidFill>
                  <a:schemeClr val="tx1"/>
                </a:solidFill>
                <a:latin typeface="+mn-lt"/>
                <a:ea typeface="+mn-ea"/>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845" b="0" i="0" u="none" strike="noStrike" kern="0" cap="none" spc="0" normalizeH="0" baseline="0" noProof="0" dirty="0">
                <a:ln>
                  <a:noFill/>
                </a:ln>
                <a:solidFill>
                  <a:srgbClr val="000000"/>
                </a:solidFill>
                <a:effectLst/>
                <a:uLnTx/>
                <a:uFillTx/>
                <a:latin typeface="Helvetica Neue"/>
                <a:ea typeface="微软雅黑" panose="020B0503020204020204" pitchFamily="34" charset="-122"/>
                <a:cs typeface="+mn-cs"/>
              </a:rPr>
              <a:t>锥桶放置</a:t>
            </a:r>
            <a:endParaRPr kumimoji="0" lang="zh-CN" altLang="en-US" sz="845"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10" name="TextBox 88"/>
          <p:cNvSpPr txBox="1"/>
          <p:nvPr/>
        </p:nvSpPr>
        <p:spPr>
          <a:xfrm>
            <a:off x="1327233" y="3929983"/>
            <a:ext cx="1036093" cy="222369"/>
          </a:xfrm>
          <a:prstGeom prst="rect">
            <a:avLst/>
          </a:prstGeom>
          <a:solidFill>
            <a:srgbClr val="00B0F0"/>
          </a:solidFill>
          <a:ln w="6350">
            <a:solidFill>
              <a:sysClr val="windowText" lastClr="000000"/>
            </a:solidFill>
            <a:prstDash val="solid"/>
          </a:ln>
        </p:spPr>
        <p:txBody>
          <a:bodyPr wrap="square" rtlCol="0">
            <a:spAutoFit/>
          </a:bodyPr>
          <a:lstStyle>
            <a:defPPr>
              <a:defRPr lang="zh-CN"/>
            </a:defPPr>
            <a:lvl1pPr marL="0" marR="0" lvl="0" indent="0" algn="ctr" defTabSz="864235" eaLnBrk="1" fontAlgn="auto" latinLnBrk="0" hangingPunct="1">
              <a:lnSpc>
                <a:spcPct val="100000"/>
              </a:lnSpc>
              <a:spcBef>
                <a:spcPts val="0"/>
              </a:spcBef>
              <a:spcAft>
                <a:spcPts val="0"/>
              </a:spcAft>
              <a:buClrTx/>
              <a:buSzTx/>
              <a:buFontTx/>
              <a:buNone/>
              <a:defRPr kumimoji="0" sz="800" b="0" i="0" u="none" strike="noStrike" kern="0" cap="none" spc="0" normalizeH="0" baseline="0">
                <a:ln>
                  <a:noFill/>
                </a:ln>
                <a:solidFill>
                  <a:srgbClr val="060606"/>
                </a:solidFill>
                <a:effectLst/>
                <a:uLnTx/>
                <a:uFillTx/>
                <a:latin typeface="微软雅黑" panose="020B0503020204020204" pitchFamily="34" charset="-122"/>
                <a:ea typeface="微软雅黑" panose="020B0503020204020204" pitchFamily="34" charset="-122"/>
              </a:defRPr>
            </a:lvl1pPr>
            <a:lvl2pPr marL="381000" defTabSz="762000" eaLnBrk="1" latinLnBrk="0" hangingPunct="1">
              <a:defRPr sz="1500">
                <a:solidFill>
                  <a:schemeClr val="tx1"/>
                </a:solidFill>
                <a:latin typeface="+mn-lt"/>
                <a:ea typeface="+mn-ea"/>
              </a:defRPr>
            </a:lvl2pPr>
            <a:lvl3pPr marL="762000" defTabSz="762000" eaLnBrk="1" latinLnBrk="0" hangingPunct="1">
              <a:defRPr sz="1500">
                <a:solidFill>
                  <a:schemeClr val="tx1"/>
                </a:solidFill>
                <a:latin typeface="+mn-lt"/>
                <a:ea typeface="+mn-ea"/>
              </a:defRPr>
            </a:lvl3pPr>
            <a:lvl4pPr marL="1143000" defTabSz="762000" eaLnBrk="1" latinLnBrk="0" hangingPunct="1">
              <a:defRPr sz="1500">
                <a:solidFill>
                  <a:schemeClr val="tx1"/>
                </a:solidFill>
                <a:latin typeface="+mn-lt"/>
                <a:ea typeface="+mn-ea"/>
              </a:defRPr>
            </a:lvl4pPr>
            <a:lvl5pPr marL="1524000" defTabSz="762000" eaLnBrk="1" latinLnBrk="0" hangingPunct="1">
              <a:defRPr sz="1500">
                <a:solidFill>
                  <a:schemeClr val="tx1"/>
                </a:solidFill>
                <a:latin typeface="+mn-lt"/>
                <a:ea typeface="+mn-ea"/>
              </a:defRPr>
            </a:lvl5pPr>
            <a:lvl6pPr marL="1905000" defTabSz="762000">
              <a:defRPr sz="1500">
                <a:solidFill>
                  <a:schemeClr val="tx1"/>
                </a:solidFill>
                <a:latin typeface="+mn-lt"/>
                <a:ea typeface="+mn-ea"/>
              </a:defRPr>
            </a:lvl6pPr>
            <a:lvl7pPr marL="2285365" defTabSz="762000">
              <a:defRPr sz="1500">
                <a:solidFill>
                  <a:schemeClr val="tx1"/>
                </a:solidFill>
                <a:latin typeface="+mn-lt"/>
                <a:ea typeface="+mn-ea"/>
              </a:defRPr>
            </a:lvl7pPr>
            <a:lvl8pPr marL="2666365" defTabSz="762000">
              <a:defRPr sz="1500">
                <a:solidFill>
                  <a:schemeClr val="tx1"/>
                </a:solidFill>
                <a:latin typeface="+mn-lt"/>
                <a:ea typeface="+mn-ea"/>
              </a:defRPr>
            </a:lvl8pPr>
            <a:lvl9pPr marL="3047365" defTabSz="762000">
              <a:defRPr sz="1500">
                <a:solidFill>
                  <a:schemeClr val="tx1"/>
                </a:solidFill>
                <a:latin typeface="+mn-lt"/>
                <a:ea typeface="+mn-ea"/>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845"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垫木放置</a:t>
            </a:r>
            <a:endParaRPr kumimoji="0" lang="zh-CN" altLang="en-US" sz="845"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12" name="矩形 111"/>
          <p:cNvSpPr/>
          <p:nvPr/>
        </p:nvSpPr>
        <p:spPr>
          <a:xfrm>
            <a:off x="981535" y="3508987"/>
            <a:ext cx="1670414" cy="2885863"/>
          </a:xfrm>
          <a:prstGeom prst="rect">
            <a:avLst/>
          </a:prstGeom>
          <a:noFill/>
          <a:ln w="12700" cap="flat" cmpd="sng" algn="ctr">
            <a:solidFill>
              <a:srgbClr val="4472C4">
                <a:shade val="50000"/>
              </a:srgbClr>
            </a:solidFill>
            <a:prstDash val="dash"/>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13" name="直线箭头连接符 209"/>
          <p:cNvCxnSpPr/>
          <p:nvPr/>
        </p:nvCxnSpPr>
        <p:spPr>
          <a:xfrm>
            <a:off x="701726" y="1786295"/>
            <a:ext cx="434058" cy="0"/>
          </a:xfrm>
          <a:prstGeom prst="straightConnector1">
            <a:avLst/>
          </a:prstGeom>
          <a:ln>
            <a:solidFill>
              <a:schemeClr val="accent1"/>
            </a:solidFill>
            <a:headEnd type="none" w="med" len="med"/>
            <a:tailEnd type="triangle" w="med" len="med"/>
          </a:ln>
        </p:spPr>
        <p:style>
          <a:lnRef idx="2">
            <a:schemeClr val="accent3"/>
          </a:lnRef>
          <a:fillRef idx="0">
            <a:schemeClr val="accent3"/>
          </a:fillRef>
          <a:effectRef idx="1">
            <a:schemeClr val="accent3"/>
          </a:effectRef>
          <a:fontRef idx="minor">
            <a:schemeClr val="tx1"/>
          </a:fontRef>
        </p:style>
      </p:cxnSp>
      <p:cxnSp>
        <p:nvCxnSpPr>
          <p:cNvPr id="114" name="直线箭头连接符 210"/>
          <p:cNvCxnSpPr/>
          <p:nvPr/>
        </p:nvCxnSpPr>
        <p:spPr>
          <a:xfrm>
            <a:off x="701726" y="2033765"/>
            <a:ext cx="434058" cy="0"/>
          </a:xfrm>
          <a:prstGeom prst="straightConnector1">
            <a:avLst/>
          </a:prstGeom>
          <a:ln>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115" name="文本框 114"/>
          <p:cNvSpPr txBox="1"/>
          <p:nvPr/>
        </p:nvSpPr>
        <p:spPr>
          <a:xfrm>
            <a:off x="1215155" y="1632457"/>
            <a:ext cx="901836" cy="307777"/>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业务流</a:t>
            </a:r>
            <a:endParaRPr kumimoji="1" lang="zh-CN" altLang="en-US" sz="1400" b="0" i="0" u="none" strike="noStrike" kern="120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17" name="文本框 116"/>
          <p:cNvSpPr txBox="1"/>
          <p:nvPr/>
        </p:nvSpPr>
        <p:spPr>
          <a:xfrm>
            <a:off x="1215155" y="1879582"/>
            <a:ext cx="901836" cy="307777"/>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数据流</a:t>
            </a:r>
            <a:endParaRPr kumimoji="1" lang="zh-CN" altLang="en-US" sz="1400" b="0" i="0" u="none" strike="noStrike" kern="120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26" name="TextBox 88"/>
          <p:cNvSpPr txBox="1"/>
          <p:nvPr/>
        </p:nvSpPr>
        <p:spPr>
          <a:xfrm>
            <a:off x="1327234" y="4833631"/>
            <a:ext cx="1036092" cy="222369"/>
          </a:xfrm>
          <a:prstGeom prst="rect">
            <a:avLst/>
          </a:prstGeom>
          <a:solidFill>
            <a:srgbClr val="00B0F0"/>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845"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LNG</a:t>
            </a:r>
            <a:r>
              <a:rPr kumimoji="0" lang="zh-CN" altLang="en-US" sz="845"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充装</a:t>
            </a:r>
            <a:endParaRPr kumimoji="0" lang="zh-CN" altLang="en-US" sz="845"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30" name="TextBox 88"/>
          <p:cNvSpPr txBox="1"/>
          <p:nvPr/>
        </p:nvSpPr>
        <p:spPr>
          <a:xfrm>
            <a:off x="1327234" y="5414091"/>
            <a:ext cx="1036092" cy="222369"/>
          </a:xfrm>
          <a:prstGeom prst="rect">
            <a:avLst/>
          </a:prstGeom>
          <a:solidFill>
            <a:srgbClr val="00B0F0"/>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845"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a:t>
            </a:r>
            <a:endParaRPr kumimoji="0" lang="zh-CN" altLang="en-US" sz="845"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132" name="肘形连接符 172"/>
          <p:cNvCxnSpPr>
            <a:stCxn id="221" idx="3"/>
            <a:endCxn id="128" idx="2"/>
          </p:cNvCxnSpPr>
          <p:nvPr/>
        </p:nvCxnSpPr>
        <p:spPr>
          <a:xfrm flipV="1">
            <a:off x="3671783" y="4367079"/>
            <a:ext cx="1115935" cy="419396"/>
          </a:xfrm>
          <a:prstGeom prst="bentConnector2">
            <a:avLst/>
          </a:prstGeom>
          <a:ln>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138" name="TextBox 119"/>
          <p:cNvSpPr txBox="1"/>
          <p:nvPr/>
        </p:nvSpPr>
        <p:spPr>
          <a:xfrm>
            <a:off x="7099770" y="3118164"/>
            <a:ext cx="1135033" cy="338554"/>
          </a:xfrm>
          <a:prstGeom prst="rect">
            <a:avLst/>
          </a:prstGeom>
          <a:solidFill>
            <a:srgbClr val="0070C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现场处置</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1" name="TextBox 88"/>
          <p:cNvSpPr txBox="1"/>
          <p:nvPr/>
        </p:nvSpPr>
        <p:spPr>
          <a:xfrm>
            <a:off x="3527409" y="5228416"/>
            <a:ext cx="1295887" cy="646331"/>
          </a:xfrm>
          <a:prstGeom prst="rect">
            <a:avLst/>
          </a:prstGeom>
          <a:solidFill>
            <a:sysClr val="window" lastClr="FFFFFF"/>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现场语音提示或持续告警</a:t>
            </a:r>
            <a:endParaRPr kumimoji="0" lang="en-US" altLang="zh-CN"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槽车司机</a:t>
            </a:r>
            <a:r>
              <a:rPr kumimoji="0" lang="en-US" altLang="zh-CN"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a:t>
            </a:r>
            <a:endParaRPr kumimoji="0" lang="zh-CN" altLang="en-US"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202" name="组合 201"/>
          <p:cNvGrpSpPr/>
          <p:nvPr/>
        </p:nvGrpSpPr>
        <p:grpSpPr>
          <a:xfrm rot="5400000" flipV="1">
            <a:off x="10448791" y="3954970"/>
            <a:ext cx="1437354" cy="139712"/>
            <a:chOff x="814999" y="3019059"/>
            <a:chExt cx="8286091" cy="0"/>
          </a:xfrm>
        </p:grpSpPr>
        <p:cxnSp>
          <p:nvCxnSpPr>
            <p:cNvPr id="203" name="直接连接符 202"/>
            <p:cNvCxnSpPr/>
            <p:nvPr/>
          </p:nvCxnSpPr>
          <p:spPr>
            <a:xfrm>
              <a:off x="814999" y="3019059"/>
              <a:ext cx="3062193" cy="0"/>
            </a:xfrm>
            <a:prstGeom prst="line">
              <a:avLst/>
            </a:prstGeom>
            <a:noFill/>
            <a:ln w="76200" cap="flat" cmpd="sng" algn="ctr">
              <a:solidFill>
                <a:srgbClr val="0067B0"/>
              </a:solidFill>
              <a:prstDash val="solid"/>
            </a:ln>
            <a:effectLst/>
          </p:spPr>
        </p:cxnSp>
        <p:cxnSp>
          <p:nvCxnSpPr>
            <p:cNvPr id="204" name="直接连接符 203"/>
            <p:cNvCxnSpPr/>
            <p:nvPr/>
          </p:nvCxnSpPr>
          <p:spPr>
            <a:xfrm>
              <a:off x="3798530" y="3019059"/>
              <a:ext cx="5302560" cy="0"/>
            </a:xfrm>
            <a:prstGeom prst="line">
              <a:avLst/>
            </a:prstGeom>
            <a:noFill/>
            <a:ln w="76200" cap="flat" cmpd="sng" algn="ctr">
              <a:solidFill>
                <a:srgbClr val="0067B0"/>
              </a:solidFill>
              <a:prstDash val="solid"/>
            </a:ln>
            <a:effectLst/>
          </p:spPr>
        </p:cxnSp>
      </p:grpSp>
      <p:cxnSp>
        <p:nvCxnSpPr>
          <p:cNvPr id="205" name="直接连接符 204"/>
          <p:cNvCxnSpPr/>
          <p:nvPr/>
        </p:nvCxnSpPr>
        <p:spPr>
          <a:xfrm>
            <a:off x="9868096" y="4764283"/>
            <a:ext cx="1270959" cy="0"/>
          </a:xfrm>
          <a:prstGeom prst="line">
            <a:avLst/>
          </a:prstGeom>
          <a:noFill/>
          <a:ln w="76200" cap="flat" cmpd="sng" algn="ctr">
            <a:solidFill>
              <a:srgbClr val="0067B0"/>
            </a:solidFill>
            <a:prstDash val="solid"/>
            <a:headEnd type="none"/>
            <a:tailEnd type="none" w="med" len="med"/>
          </a:ln>
          <a:effectLst/>
        </p:spPr>
      </p:cxnSp>
      <p:sp>
        <p:nvSpPr>
          <p:cNvPr id="206" name="TextBox 88"/>
          <p:cNvSpPr txBox="1"/>
          <p:nvPr/>
        </p:nvSpPr>
        <p:spPr>
          <a:xfrm>
            <a:off x="9835472" y="5147718"/>
            <a:ext cx="1015688" cy="246221"/>
          </a:xfrm>
          <a:prstGeom prst="rect">
            <a:avLst/>
          </a:prstGeom>
          <a:solidFill>
            <a:sysClr val="window" lastClr="FFFFFF"/>
          </a:solidFill>
          <a:ln w="6350">
            <a:solidFill>
              <a:sysClr val="windowText" lastClr="000000"/>
            </a:solidFill>
            <a:prstDash val="solid"/>
          </a:ln>
        </p:spPr>
        <p:txBody>
          <a:bodyPr wrap="square" rtlCol="0" anchor="ctr">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rPr>
              <a:t>应急预案</a:t>
            </a:r>
            <a:endParaRPr kumimoji="0" lang="zh-CN" altLang="en-US" sz="10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endParaRPr>
          </a:p>
        </p:txBody>
      </p:sp>
      <p:sp>
        <p:nvSpPr>
          <p:cNvPr id="209" name="TextBox 88"/>
          <p:cNvSpPr txBox="1"/>
          <p:nvPr/>
        </p:nvSpPr>
        <p:spPr>
          <a:xfrm>
            <a:off x="9833984" y="5393939"/>
            <a:ext cx="1015688" cy="246221"/>
          </a:xfrm>
          <a:prstGeom prst="rect">
            <a:avLst/>
          </a:prstGeom>
          <a:solidFill>
            <a:sysClr val="window" lastClr="FFFFFF"/>
          </a:solidFill>
          <a:ln w="6350">
            <a:solidFill>
              <a:sysClr val="windowText" lastClr="000000"/>
            </a:solidFill>
            <a:prstDash val="solid"/>
          </a:ln>
        </p:spPr>
        <p:txBody>
          <a:bodyPr wrap="square" rtlCol="0" anchor="ctr">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rPr>
              <a:t>应急通知</a:t>
            </a:r>
            <a:endParaRPr kumimoji="0" lang="zh-CN" altLang="en-US" sz="10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endParaRPr>
          </a:p>
        </p:txBody>
      </p:sp>
      <p:sp>
        <p:nvSpPr>
          <p:cNvPr id="210" name="TextBox 116"/>
          <p:cNvSpPr txBox="1"/>
          <p:nvPr/>
        </p:nvSpPr>
        <p:spPr>
          <a:xfrm>
            <a:off x="9774008" y="4624230"/>
            <a:ext cx="1158604" cy="338554"/>
          </a:xfrm>
          <a:prstGeom prst="rect">
            <a:avLst/>
          </a:prstGeom>
          <a:solidFill>
            <a:srgbClr val="0070C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应急处置</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6" name="TextBox 88"/>
          <p:cNvSpPr txBox="1"/>
          <p:nvPr/>
        </p:nvSpPr>
        <p:spPr>
          <a:xfrm>
            <a:off x="1327234" y="4220213"/>
            <a:ext cx="1036092" cy="230832"/>
          </a:xfrm>
          <a:prstGeom prst="rect">
            <a:avLst/>
          </a:prstGeom>
          <a:solidFill>
            <a:srgbClr val="00B0F0"/>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solidFill>
                <a:effectLst/>
                <a:uLnTx/>
                <a:uFillTx/>
                <a:latin typeface="Helvetica Neue"/>
                <a:ea typeface="等线" panose="02010600030101010101" charset="-122"/>
                <a:cs typeface="+mn-cs"/>
              </a:rPr>
              <a:t>车钥匙</a:t>
            </a:r>
            <a:endParaRPr kumimoji="0" lang="zh-CN" altLang="en-US" sz="8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20" name="TextBox 88"/>
          <p:cNvSpPr txBox="1"/>
          <p:nvPr/>
        </p:nvSpPr>
        <p:spPr>
          <a:xfrm>
            <a:off x="1327234" y="5123861"/>
            <a:ext cx="1036092" cy="222369"/>
          </a:xfrm>
          <a:prstGeom prst="rect">
            <a:avLst/>
          </a:prstGeom>
          <a:solidFill>
            <a:srgbClr val="00B0F0"/>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845"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22" name="TextBox 88"/>
          <p:cNvSpPr txBox="1"/>
          <p:nvPr/>
        </p:nvSpPr>
        <p:spPr>
          <a:xfrm>
            <a:off x="1327234" y="4526922"/>
            <a:ext cx="1036092" cy="246221"/>
          </a:xfrm>
          <a:prstGeom prst="rect">
            <a:avLst/>
          </a:prstGeom>
          <a:solidFill>
            <a:srgbClr val="00B0F0"/>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鹤管连接</a:t>
            </a:r>
            <a:endParaRPr kumimoji="0" lang="zh-CN" altLang="en-US" sz="10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sp>
        <p:nvSpPr>
          <p:cNvPr id="431" name="文本框 430"/>
          <p:cNvSpPr txBox="1"/>
          <p:nvPr/>
        </p:nvSpPr>
        <p:spPr bwMode="auto">
          <a:xfrm>
            <a:off x="869142" y="4050897"/>
            <a:ext cx="244029" cy="1394741"/>
          </a:xfrm>
          <a:prstGeom prst="rect">
            <a:avLst/>
          </a:prstGeom>
          <a:solidFill>
            <a:schemeClr val="accent3">
              <a:lumMod val="20000"/>
              <a:lumOff val="80000"/>
            </a:schemeClr>
          </a:solidFill>
          <a:ln w="12700" algn="ctr">
            <a:noFill/>
            <a:miter lim="800000"/>
          </a:ln>
        </p:spPr>
        <p:txBody>
          <a:bodyPr wrap="square">
            <a:spAutoFit/>
          </a:bodyPr>
          <a:lstStyle/>
          <a:p>
            <a:pPr marL="0" marR="0" lvl="0" indent="0" algn="ctr" defTabSz="967105" rtl="0" eaLnBrk="1" fontAlgn="auto" latinLnBrk="0" hangingPunct="1">
              <a:lnSpc>
                <a:spcPct val="100000"/>
              </a:lnSpc>
              <a:spcBef>
                <a:spcPts val="0"/>
              </a:spcBef>
              <a:spcAft>
                <a:spcPts val="0"/>
              </a:spcAft>
              <a:buClrTx/>
              <a:buSzTx/>
              <a:buFontTx/>
              <a:buNone/>
              <a:defRPr/>
            </a:pPr>
            <a:r>
              <a:rPr kumimoji="0" lang="zh-CN" altLang="en-US" sz="106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槽车充装作业</a:t>
            </a:r>
            <a:endParaRPr kumimoji="0" lang="en-US" altLang="zh-CN" sz="106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67105" rtl="0" eaLnBrk="1" fontAlgn="auto" latinLnBrk="0" hangingPunct="1">
              <a:lnSpc>
                <a:spcPct val="100000"/>
              </a:lnSpc>
              <a:spcBef>
                <a:spcPts val="0"/>
              </a:spcBef>
              <a:spcAft>
                <a:spcPts val="0"/>
              </a:spcAft>
              <a:buClrTx/>
              <a:buSzTx/>
              <a:buFontTx/>
              <a:buNone/>
              <a:defRPr/>
            </a:pPr>
            <a:r>
              <a:rPr kumimoji="0" lang="zh-CN" altLang="en-US" sz="106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过程</a:t>
            </a:r>
            <a:endParaRPr kumimoji="0" lang="en-US" altLang="zh-CN" sz="106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03" name="组合 102"/>
          <p:cNvGrpSpPr/>
          <p:nvPr/>
        </p:nvGrpSpPr>
        <p:grpSpPr>
          <a:xfrm>
            <a:off x="7884100" y="4540762"/>
            <a:ext cx="334330" cy="503520"/>
            <a:chOff x="11170920" y="1262380"/>
            <a:chExt cx="582930" cy="1170305"/>
          </a:xfrm>
        </p:grpSpPr>
        <p:pic>
          <p:nvPicPr>
            <p:cNvPr id="104" name="图片 103"/>
            <p:cNvPicPr>
              <a:picLocks noChangeAspect="1"/>
            </p:cNvPicPr>
            <p:nvPr/>
          </p:nvPicPr>
          <p:blipFill>
            <a:blip r:embed="rId1"/>
            <a:stretch>
              <a:fillRect/>
            </a:stretch>
          </p:blipFill>
          <p:spPr>
            <a:xfrm>
              <a:off x="11214100" y="1299210"/>
              <a:ext cx="496570" cy="1120775"/>
            </a:xfrm>
            <a:prstGeom prst="rect">
              <a:avLst/>
            </a:prstGeom>
          </p:spPr>
        </p:pic>
        <p:pic>
          <p:nvPicPr>
            <p:cNvPr id="105" name="image4.png" descr="image4.png"/>
            <p:cNvPicPr>
              <a:picLocks noChangeAspect="1"/>
            </p:cNvPicPr>
            <p:nvPr/>
          </p:nvPicPr>
          <p:blipFill>
            <a:blip r:embed="rId2"/>
            <a:stretch>
              <a:fillRect/>
            </a:stretch>
          </p:blipFill>
          <p:spPr>
            <a:xfrm>
              <a:off x="11170920" y="1262380"/>
              <a:ext cx="582930" cy="1170305"/>
            </a:xfrm>
            <a:prstGeom prst="rect">
              <a:avLst/>
            </a:prstGeom>
            <a:ln w="12700" cap="flat">
              <a:noFill/>
              <a:miter lim="400000"/>
              <a:headEnd/>
              <a:tailEnd/>
            </a:ln>
            <a:effectLst/>
          </p:spPr>
        </p:pic>
      </p:grpSp>
      <p:pic>
        <p:nvPicPr>
          <p:cNvPr id="106" name="图片 105"/>
          <p:cNvPicPr>
            <a:picLocks noChangeAspect="1"/>
          </p:cNvPicPr>
          <p:nvPr/>
        </p:nvPicPr>
        <p:blipFill>
          <a:blip r:embed="rId3"/>
          <a:stretch>
            <a:fillRect/>
          </a:stretch>
        </p:blipFill>
        <p:spPr>
          <a:xfrm>
            <a:off x="1275867" y="5986931"/>
            <a:ext cx="578978" cy="391661"/>
          </a:xfrm>
          <a:prstGeom prst="rect">
            <a:avLst/>
          </a:prstGeom>
        </p:spPr>
      </p:pic>
      <p:pic>
        <p:nvPicPr>
          <p:cNvPr id="108" name="图片 107"/>
          <p:cNvPicPr>
            <a:picLocks noChangeAspect="1"/>
          </p:cNvPicPr>
          <p:nvPr/>
        </p:nvPicPr>
        <p:blipFill>
          <a:blip r:embed="rId4"/>
          <a:stretch>
            <a:fillRect/>
          </a:stretch>
        </p:blipFill>
        <p:spPr>
          <a:xfrm>
            <a:off x="1898457" y="5986931"/>
            <a:ext cx="513182" cy="411992"/>
          </a:xfrm>
          <a:prstGeom prst="rect">
            <a:avLst/>
          </a:prstGeom>
        </p:spPr>
      </p:pic>
      <p:pic>
        <p:nvPicPr>
          <p:cNvPr id="122" name="图片 1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2382" y="6089977"/>
            <a:ext cx="1145191" cy="443879"/>
          </a:xfrm>
          <a:prstGeom prst="rect">
            <a:avLst/>
          </a:prstGeom>
        </p:spPr>
      </p:pic>
      <p:cxnSp>
        <p:nvCxnSpPr>
          <p:cNvPr id="124" name="肘形连接符 172"/>
          <p:cNvCxnSpPr>
            <a:stCxn id="221" idx="3"/>
            <a:endCxn id="125" idx="1"/>
          </p:cNvCxnSpPr>
          <p:nvPr/>
        </p:nvCxnSpPr>
        <p:spPr>
          <a:xfrm>
            <a:off x="3671783" y="4786475"/>
            <a:ext cx="2363662" cy="1838"/>
          </a:xfrm>
          <a:prstGeom prst="bentConnector3">
            <a:avLst>
              <a:gd name="adj1" fmla="val 50000"/>
            </a:avLst>
          </a:prstGeom>
          <a:ln>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125" name="TextBox 88"/>
          <p:cNvSpPr txBox="1"/>
          <p:nvPr/>
        </p:nvSpPr>
        <p:spPr>
          <a:xfrm>
            <a:off x="6035445" y="4557480"/>
            <a:ext cx="1809888" cy="461665"/>
          </a:xfrm>
          <a:prstGeom prst="rect">
            <a:avLst/>
          </a:prstGeom>
          <a:solidFill>
            <a:sysClr val="window" lastClr="FFFFFF"/>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告警信息</a:t>
            </a:r>
            <a:endParaRPr kumimoji="0" lang="en-US" altLang="zh-CN"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（现场工程师安检手机）</a:t>
            </a:r>
            <a:endParaRPr kumimoji="0" lang="en-US" altLang="zh-CN"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28" name="TextBox 88"/>
          <p:cNvSpPr txBox="1"/>
          <p:nvPr/>
        </p:nvSpPr>
        <p:spPr>
          <a:xfrm>
            <a:off x="4152159" y="3936192"/>
            <a:ext cx="1271118" cy="430887"/>
          </a:xfrm>
          <a:prstGeom prst="rect">
            <a:avLst/>
          </a:prstGeom>
          <a:solidFill>
            <a:sysClr val="window" lastClr="FFFFFF"/>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rPr>
              <a:t>无人值守发运</a:t>
            </a:r>
            <a:endParaRPr kumimoji="0" lang="en-US" altLang="zh-CN"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rPr>
              <a:t>（槽车控制室）</a:t>
            </a:r>
            <a:endParaRPr kumimoji="0" lang="zh-CN" altLang="en-US" sz="10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p:nvPr/>
        </p:nvSpPr>
        <p:spPr>
          <a:xfrm>
            <a:off x="2484909" y="4154043"/>
            <a:ext cx="360000" cy="1296000"/>
          </a:xfrm>
          <a:prstGeom prst="rect">
            <a:avLst/>
          </a:prstGeom>
          <a:solidFill>
            <a:srgbClr val="0070C0"/>
          </a:solidFill>
        </p:spPr>
        <p:txBody>
          <a:bodyPr wrap="square" rtlCol="0" anchor="ctr">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视频</a:t>
            </a:r>
            <a:r>
              <a:rPr kumimoji="0" lang="en-US" altLang="zh-CN" sz="12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AI</a:t>
            </a:r>
            <a:r>
              <a:rPr kumimoji="0" lang="zh-CN" altLang="en-US" sz="12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识别</a:t>
            </a:r>
            <a:endParaRPr kumimoji="0" lang="zh-CN" altLang="en-US" sz="127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2" name="圆角矩形 4"/>
          <p:cNvSpPr/>
          <p:nvPr/>
        </p:nvSpPr>
        <p:spPr>
          <a:xfrm>
            <a:off x="2075819" y="1062373"/>
            <a:ext cx="9168044" cy="1682089"/>
          </a:xfrm>
          <a:prstGeom prst="roundRect">
            <a:avLst>
              <a:gd name="adj" fmla="val 1737"/>
            </a:avLst>
          </a:prstGeom>
          <a:noFill/>
          <a:ln w="12700" cap="flat" cmpd="sng" algn="ctr">
            <a:solidFill>
              <a:srgbClr val="4472C4"/>
            </a:solidFill>
            <a:prstDash val="dash"/>
            <a:miter lim="800000"/>
          </a:ln>
          <a:effectLst/>
        </p:spPr>
        <p:txBody>
          <a:bodyPr rtlCol="0" anchor="t"/>
          <a:lstStyle/>
          <a:p>
            <a:pPr marL="0" marR="0" lvl="0" indent="0" algn="l" defTabSz="863600" rtl="0" eaLnBrk="1" fontAlgn="auto" latinLnBrk="0" hangingPunct="1">
              <a:lnSpc>
                <a:spcPct val="100000"/>
              </a:lnSpc>
              <a:spcBef>
                <a:spcPts val="0"/>
              </a:spcBef>
              <a:spcAft>
                <a:spcPts val="0"/>
              </a:spcAft>
              <a:buClrTx/>
              <a:buSzTx/>
              <a:buFontTx/>
              <a:buNone/>
              <a:defRPr/>
            </a:pPr>
            <a:endParaRPr kumimoji="1" lang="zh-CN" altLang="en-US" sz="1325"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3" name="圆角矩形 61"/>
          <p:cNvSpPr/>
          <p:nvPr/>
        </p:nvSpPr>
        <p:spPr>
          <a:xfrm>
            <a:off x="2325389" y="2231330"/>
            <a:ext cx="568727" cy="353356"/>
          </a:xfrm>
          <a:prstGeom prst="roundRect">
            <a:avLst>
              <a:gd name="adj" fmla="val 3867"/>
            </a:avLst>
          </a:prstGeom>
          <a:noFill/>
          <a:ln w="12700" cap="flat" cmpd="sng" algn="ctr">
            <a:solidFill>
              <a:srgbClr val="E7E6E6">
                <a:lumMod val="75000"/>
              </a:srgbClr>
            </a:solidFill>
            <a:prstDash val="solid"/>
            <a:miter lim="800000"/>
          </a:ln>
          <a:effectLst/>
        </p:spPr>
        <p:txBody>
          <a:bodyPr rtlCol="0" anchor="ctr"/>
          <a:lstStyle/>
          <a:p>
            <a:pPr marL="0" marR="0" lvl="0" indent="0" algn="ctr" defTabSz="863600" rtl="0" eaLnBrk="1" fontAlgn="auto" latinLnBrk="0" hangingPunct="1">
              <a:lnSpc>
                <a:spcPct val="100000"/>
              </a:lnSpc>
              <a:spcBef>
                <a:spcPts val="0"/>
              </a:spcBef>
              <a:spcAft>
                <a:spcPts val="0"/>
              </a:spcAft>
              <a:buClrTx/>
              <a:buSzTx/>
              <a:buFontTx/>
              <a:buNone/>
              <a:defRPr/>
            </a:pPr>
            <a:r>
              <a:rPr kumimoji="1" lang="en-US" altLang="zh-CN"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AI</a:t>
            </a:r>
            <a:endParaRPr kumimoji="1" lang="en-US" altLang="zh-CN"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识别</a:t>
            </a:r>
            <a:endPar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54" name="圆角矩形 63"/>
          <p:cNvSpPr/>
          <p:nvPr/>
        </p:nvSpPr>
        <p:spPr>
          <a:xfrm>
            <a:off x="2256998" y="1918771"/>
            <a:ext cx="1366028" cy="722309"/>
          </a:xfrm>
          <a:prstGeom prst="roundRect">
            <a:avLst>
              <a:gd name="adj" fmla="val 3867"/>
            </a:avLst>
          </a:prstGeom>
          <a:noFill/>
          <a:ln w="12700" cap="flat" cmpd="sng" algn="ctr">
            <a:solidFill>
              <a:srgbClr val="E7E6E6">
                <a:lumMod val="75000"/>
              </a:srgbClr>
            </a:solidFill>
            <a:prstDash val="solid"/>
            <a:miter lim="800000"/>
          </a:ln>
          <a:effectLst/>
        </p:spPr>
        <p:txBody>
          <a:bodyPr rtlCol="0" anchor="t" anchorCtr="0"/>
          <a:lstStyle/>
          <a:p>
            <a:pPr marL="0" marR="0" lvl="0" indent="0" algn="l" defTabSz="863600" rtl="0" eaLnBrk="1" fontAlgn="t" latinLnBrk="0" hangingPunct="1">
              <a:lnSpc>
                <a:spcPct val="110000"/>
              </a:lnSpc>
              <a:spcBef>
                <a:spcPts val="0"/>
              </a:spcBef>
              <a:spcAft>
                <a:spcPts val="0"/>
              </a:spcAft>
              <a:buClrTx/>
              <a:buSzTx/>
              <a:buFontTx/>
              <a:buNone/>
              <a:defRPr/>
            </a:pPr>
            <a:r>
              <a:rPr kumimoji="1" lang="zh-CN" altLang="en-US" sz="132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智能告警识别</a:t>
            </a:r>
            <a:endParaRPr kumimoji="1" lang="en-US" altLang="zh-CN" sz="132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56" name="圆角矩形 197"/>
          <p:cNvSpPr/>
          <p:nvPr/>
        </p:nvSpPr>
        <p:spPr>
          <a:xfrm>
            <a:off x="4068170" y="1910372"/>
            <a:ext cx="1354030" cy="739107"/>
          </a:xfrm>
          <a:prstGeom prst="roundRect">
            <a:avLst>
              <a:gd name="adj" fmla="val 3867"/>
            </a:avLst>
          </a:prstGeom>
          <a:noFill/>
          <a:ln w="12700" cap="flat" cmpd="sng" algn="ctr">
            <a:solidFill>
              <a:srgbClr val="E7E6E6">
                <a:lumMod val="75000"/>
              </a:srgbClr>
            </a:solidFill>
            <a:prstDash val="solid"/>
            <a:miter lim="800000"/>
          </a:ln>
          <a:effectLst/>
        </p:spPr>
        <p:txBody>
          <a:bodyPr rtlCol="0" anchor="t" anchorCtr="0"/>
          <a:lstStyle/>
          <a:p>
            <a:pPr marL="0" marR="0" lvl="0" indent="0" algn="l" defTabSz="863600" rtl="0" eaLnBrk="1" fontAlgn="t" latinLnBrk="0" hangingPunct="1">
              <a:lnSpc>
                <a:spcPct val="110000"/>
              </a:lnSpc>
              <a:spcBef>
                <a:spcPts val="0"/>
              </a:spcBef>
              <a:spcAft>
                <a:spcPts val="0"/>
              </a:spcAft>
              <a:buClrTx/>
              <a:buSzTx/>
              <a:buFontTx/>
              <a:buNone/>
              <a:defRPr/>
            </a:pPr>
            <a:r>
              <a:rPr kumimoji="1" lang="zh-CN" altLang="en-US" sz="132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智能调度引擎</a:t>
            </a:r>
            <a:endParaRPr kumimoji="1" lang="en-US" altLang="zh-CN" sz="132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57" name="圆角矩形 198"/>
          <p:cNvSpPr/>
          <p:nvPr/>
        </p:nvSpPr>
        <p:spPr>
          <a:xfrm>
            <a:off x="4152159" y="2283525"/>
            <a:ext cx="529733" cy="328759"/>
          </a:xfrm>
          <a:prstGeom prst="roundRect">
            <a:avLst>
              <a:gd name="adj" fmla="val 3867"/>
            </a:avLst>
          </a:prstGeom>
          <a:noFill/>
          <a:ln w="12700" cap="flat" cmpd="sng" algn="ctr">
            <a:solidFill>
              <a:srgbClr val="E7E6E6">
                <a:lumMod val="75000"/>
              </a:srgbClr>
            </a:solidFill>
            <a:prstDash val="solid"/>
            <a:miter lim="800000"/>
          </a:ln>
          <a:effectLst/>
        </p:spPr>
        <p:txBody>
          <a:bodyPr rtlCol="0" anchor="ctr"/>
          <a:lstStyle/>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调度</a:t>
            </a:r>
            <a:endParaRPr kumimoji="1" lang="en-US" altLang="zh-CN"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引擎</a:t>
            </a:r>
            <a:endPar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58" name="圆角矩形 199"/>
          <p:cNvSpPr/>
          <p:nvPr/>
        </p:nvSpPr>
        <p:spPr>
          <a:xfrm>
            <a:off x="4766482" y="2275126"/>
            <a:ext cx="527333" cy="337157"/>
          </a:xfrm>
          <a:prstGeom prst="roundRect">
            <a:avLst>
              <a:gd name="adj" fmla="val 3867"/>
            </a:avLst>
          </a:prstGeom>
          <a:noFill/>
          <a:ln w="12700" cap="flat" cmpd="sng" algn="ctr">
            <a:solidFill>
              <a:srgbClr val="E7E6E6">
                <a:lumMod val="75000"/>
              </a:srgbClr>
            </a:solidFill>
            <a:prstDash val="solid"/>
            <a:miter lim="800000"/>
          </a:ln>
          <a:effectLst/>
        </p:spPr>
        <p:txBody>
          <a:bodyPr rtlCol="0" anchor="ctr"/>
          <a:lstStyle/>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调度</a:t>
            </a:r>
            <a:endParaRPr kumimoji="1" lang="en-US" altLang="zh-CN"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规则</a:t>
            </a:r>
            <a:endPar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cxnSp>
        <p:nvCxnSpPr>
          <p:cNvPr id="163" name="直线箭头连接符 210"/>
          <p:cNvCxnSpPr>
            <a:stCxn id="154" idx="3"/>
            <a:endCxn id="156" idx="1"/>
          </p:cNvCxnSpPr>
          <p:nvPr/>
        </p:nvCxnSpPr>
        <p:spPr>
          <a:xfrm>
            <a:off x="3623026" y="2279926"/>
            <a:ext cx="445144" cy="0"/>
          </a:xfrm>
          <a:prstGeom prst="straightConnector1">
            <a:avLst/>
          </a:prstGeom>
          <a:noFill/>
          <a:ln w="12700" cap="flat" cmpd="sng" algn="ctr">
            <a:solidFill>
              <a:srgbClr val="4472C4"/>
            </a:solidFill>
            <a:prstDash val="solid"/>
            <a:miter lim="800000"/>
            <a:headEnd type="none"/>
            <a:tailEnd type="triangle" w="med" len="med"/>
          </a:ln>
          <a:effectLst/>
        </p:spPr>
      </p:cxnSp>
      <p:sp>
        <p:nvSpPr>
          <p:cNvPr id="165" name="圆角矩形 202"/>
          <p:cNvSpPr/>
          <p:nvPr/>
        </p:nvSpPr>
        <p:spPr>
          <a:xfrm>
            <a:off x="7482339" y="1909771"/>
            <a:ext cx="1650391" cy="722309"/>
          </a:xfrm>
          <a:prstGeom prst="roundRect">
            <a:avLst>
              <a:gd name="adj" fmla="val 3867"/>
            </a:avLst>
          </a:prstGeom>
          <a:noFill/>
          <a:ln w="12700" cap="flat" cmpd="sng" algn="ctr">
            <a:solidFill>
              <a:srgbClr val="E7E6E6">
                <a:lumMod val="75000"/>
              </a:srgbClr>
            </a:solidFill>
            <a:prstDash val="solid"/>
            <a:miter lim="800000"/>
          </a:ln>
          <a:effectLst/>
        </p:spPr>
        <p:txBody>
          <a:bodyPr rtlCol="0" anchor="t" anchorCtr="0"/>
          <a:lstStyle/>
          <a:p>
            <a:pPr marL="0" marR="0" lvl="0" indent="0" algn="ctr" defTabSz="863600" rtl="0" eaLnBrk="1" fontAlgn="t" latinLnBrk="0" hangingPunct="1">
              <a:lnSpc>
                <a:spcPct val="110000"/>
              </a:lnSpc>
              <a:spcBef>
                <a:spcPts val="0"/>
              </a:spcBef>
              <a:spcAft>
                <a:spcPts val="0"/>
              </a:spcAft>
              <a:buClrTx/>
              <a:buSzTx/>
              <a:buFontTx/>
              <a:buNone/>
              <a:defRPr/>
            </a:pPr>
            <a:r>
              <a:rPr kumimoji="1" lang="zh-CN" altLang="en-US" sz="132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统计分析</a:t>
            </a:r>
            <a:endParaRPr kumimoji="1" lang="zh-CN" altLang="en-US" sz="132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66" name="圆角矩形 205"/>
          <p:cNvSpPr/>
          <p:nvPr/>
        </p:nvSpPr>
        <p:spPr>
          <a:xfrm>
            <a:off x="7695764" y="2231531"/>
            <a:ext cx="529733" cy="328759"/>
          </a:xfrm>
          <a:prstGeom prst="roundRect">
            <a:avLst>
              <a:gd name="adj" fmla="val 3867"/>
            </a:avLst>
          </a:prstGeom>
          <a:noFill/>
          <a:ln w="12700" cap="flat" cmpd="sng" algn="ctr">
            <a:solidFill>
              <a:srgbClr val="E7E6E6">
                <a:lumMod val="75000"/>
              </a:srgbClr>
            </a:solidFill>
            <a:prstDash val="solid"/>
            <a:miter lim="800000"/>
          </a:ln>
          <a:effectLst/>
        </p:spPr>
        <p:txBody>
          <a:bodyPr rtlCol="0" anchor="ctr"/>
          <a:lstStyle/>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处置分析</a:t>
            </a:r>
            <a:endPar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77" name="圆角矩形 206"/>
          <p:cNvSpPr/>
          <p:nvPr/>
        </p:nvSpPr>
        <p:spPr>
          <a:xfrm>
            <a:off x="8361828" y="2228932"/>
            <a:ext cx="527333" cy="337157"/>
          </a:xfrm>
          <a:prstGeom prst="roundRect">
            <a:avLst>
              <a:gd name="adj" fmla="val 3867"/>
            </a:avLst>
          </a:prstGeom>
          <a:noFill/>
          <a:ln w="12700" cap="flat" cmpd="sng" algn="ctr">
            <a:solidFill>
              <a:srgbClr val="E7E6E6">
                <a:lumMod val="75000"/>
              </a:srgbClr>
            </a:solidFill>
            <a:prstDash val="solid"/>
            <a:miter lim="800000"/>
          </a:ln>
          <a:effectLst/>
        </p:spPr>
        <p:txBody>
          <a:bodyPr rtlCol="0" anchor="ctr"/>
          <a:lstStyle/>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事件分析</a:t>
            </a:r>
            <a:endPar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78" name="圆角矩形 226"/>
          <p:cNvSpPr/>
          <p:nvPr/>
        </p:nvSpPr>
        <p:spPr>
          <a:xfrm>
            <a:off x="9286910" y="1904518"/>
            <a:ext cx="1366028" cy="722309"/>
          </a:xfrm>
          <a:prstGeom prst="roundRect">
            <a:avLst>
              <a:gd name="adj" fmla="val 3867"/>
            </a:avLst>
          </a:prstGeom>
          <a:noFill/>
          <a:ln w="12700" cap="flat" cmpd="sng" algn="ctr">
            <a:solidFill>
              <a:srgbClr val="E7E6E6">
                <a:lumMod val="75000"/>
              </a:srgbClr>
            </a:solidFill>
            <a:prstDash val="solid"/>
            <a:miter lim="800000"/>
          </a:ln>
          <a:effectLst/>
        </p:spPr>
        <p:txBody>
          <a:bodyPr rtlCol="0" anchor="t" anchorCtr="0"/>
          <a:lstStyle/>
          <a:p>
            <a:pPr marL="0" marR="0" lvl="0" indent="0" algn="ctr" defTabSz="863600" rtl="0" eaLnBrk="1" fontAlgn="t" latinLnBrk="0" hangingPunct="1">
              <a:lnSpc>
                <a:spcPct val="110000"/>
              </a:lnSpc>
              <a:spcBef>
                <a:spcPts val="0"/>
              </a:spcBef>
              <a:spcAft>
                <a:spcPts val="0"/>
              </a:spcAft>
              <a:buClrTx/>
              <a:buSzTx/>
              <a:buFontTx/>
              <a:buNone/>
              <a:defRPr/>
            </a:pPr>
            <a:r>
              <a:rPr kumimoji="1" lang="zh-CN" altLang="en-US" sz="132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考核评价</a:t>
            </a:r>
            <a:endParaRPr kumimoji="1" lang="zh-CN" altLang="en-US" sz="132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79" name="圆角矩形 227"/>
          <p:cNvSpPr/>
          <p:nvPr/>
        </p:nvSpPr>
        <p:spPr>
          <a:xfrm>
            <a:off x="9414694" y="2224279"/>
            <a:ext cx="529733" cy="328759"/>
          </a:xfrm>
          <a:prstGeom prst="roundRect">
            <a:avLst>
              <a:gd name="adj" fmla="val 3867"/>
            </a:avLst>
          </a:prstGeom>
          <a:noFill/>
          <a:ln w="12700" cap="flat" cmpd="sng" algn="ctr">
            <a:solidFill>
              <a:srgbClr val="E7E6E6">
                <a:lumMod val="75000"/>
              </a:srgbClr>
            </a:solidFill>
            <a:prstDash val="solid"/>
            <a:miter lim="800000"/>
          </a:ln>
          <a:effectLst/>
        </p:spPr>
        <p:txBody>
          <a:bodyPr rtlCol="0" anchor="ctr"/>
          <a:lstStyle/>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考核配置</a:t>
            </a:r>
            <a:endPar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80" name="圆角矩形 228"/>
          <p:cNvSpPr/>
          <p:nvPr/>
        </p:nvSpPr>
        <p:spPr>
          <a:xfrm>
            <a:off x="10029017" y="2215881"/>
            <a:ext cx="527333" cy="337157"/>
          </a:xfrm>
          <a:prstGeom prst="roundRect">
            <a:avLst>
              <a:gd name="adj" fmla="val 3867"/>
            </a:avLst>
          </a:prstGeom>
          <a:noFill/>
          <a:ln w="12700" cap="flat" cmpd="sng" algn="ctr">
            <a:solidFill>
              <a:srgbClr val="E7E6E6">
                <a:lumMod val="75000"/>
              </a:srgbClr>
            </a:solidFill>
            <a:prstDash val="solid"/>
            <a:miter lim="800000"/>
          </a:ln>
          <a:effectLst/>
        </p:spPr>
        <p:txBody>
          <a:bodyPr rtlCol="0" anchor="ctr"/>
          <a:lstStyle/>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绩效报表</a:t>
            </a:r>
            <a:endPar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81" name="圆角矩形 236"/>
          <p:cNvSpPr/>
          <p:nvPr/>
        </p:nvSpPr>
        <p:spPr>
          <a:xfrm>
            <a:off x="5691565" y="1918771"/>
            <a:ext cx="1535206" cy="722309"/>
          </a:xfrm>
          <a:prstGeom prst="roundRect">
            <a:avLst>
              <a:gd name="adj" fmla="val 3867"/>
            </a:avLst>
          </a:prstGeom>
          <a:noFill/>
          <a:ln w="12700" cap="flat" cmpd="sng" algn="ctr">
            <a:solidFill>
              <a:srgbClr val="E7E6E6">
                <a:lumMod val="75000"/>
              </a:srgbClr>
            </a:solidFill>
            <a:prstDash val="solid"/>
            <a:miter lim="800000"/>
          </a:ln>
          <a:effectLst/>
        </p:spPr>
        <p:txBody>
          <a:bodyPr rtlCol="0" anchor="t" anchorCtr="0"/>
          <a:lstStyle/>
          <a:p>
            <a:pPr marL="0" marR="0" lvl="0" indent="0" algn="ctr" defTabSz="863600" rtl="0" eaLnBrk="1" fontAlgn="t" latinLnBrk="0" hangingPunct="1">
              <a:lnSpc>
                <a:spcPct val="110000"/>
              </a:lnSpc>
              <a:spcBef>
                <a:spcPts val="0"/>
              </a:spcBef>
              <a:spcAft>
                <a:spcPts val="0"/>
              </a:spcAft>
              <a:buClrTx/>
              <a:buSzTx/>
              <a:buFontTx/>
              <a:buNone/>
              <a:defRPr/>
            </a:pPr>
            <a:r>
              <a:rPr kumimoji="1" lang="zh-CN" altLang="en-US" sz="132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一屏统管</a:t>
            </a:r>
            <a:endParaRPr kumimoji="1" lang="zh-CN" altLang="en-US" sz="132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82" name="圆角矩形 237"/>
          <p:cNvSpPr/>
          <p:nvPr/>
        </p:nvSpPr>
        <p:spPr>
          <a:xfrm>
            <a:off x="5801351" y="2266727"/>
            <a:ext cx="527333" cy="337157"/>
          </a:xfrm>
          <a:prstGeom prst="roundRect">
            <a:avLst>
              <a:gd name="adj" fmla="val 3867"/>
            </a:avLst>
          </a:prstGeom>
          <a:noFill/>
          <a:ln w="12700" cap="flat" cmpd="sng" algn="ctr">
            <a:solidFill>
              <a:srgbClr val="E7E6E6">
                <a:lumMod val="75000"/>
              </a:srgbClr>
            </a:solidFill>
            <a:prstDash val="solid"/>
            <a:miter lim="800000"/>
          </a:ln>
          <a:effectLst/>
        </p:spPr>
        <p:txBody>
          <a:bodyPr rtlCol="0" anchor="ctr"/>
          <a:lstStyle/>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事件中心</a:t>
            </a:r>
            <a:endPar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90" name="圆角矩形 238"/>
          <p:cNvSpPr/>
          <p:nvPr/>
        </p:nvSpPr>
        <p:spPr>
          <a:xfrm>
            <a:off x="6557855" y="2266727"/>
            <a:ext cx="527333" cy="337157"/>
          </a:xfrm>
          <a:prstGeom prst="roundRect">
            <a:avLst>
              <a:gd name="adj" fmla="val 3867"/>
            </a:avLst>
          </a:prstGeom>
          <a:noFill/>
          <a:ln w="12700" cap="flat" cmpd="sng" algn="ctr">
            <a:solidFill>
              <a:srgbClr val="E7E6E6">
                <a:lumMod val="75000"/>
              </a:srgbClr>
            </a:solidFill>
            <a:prstDash val="solid"/>
            <a:miter lim="800000"/>
          </a:ln>
          <a:effectLst/>
        </p:spPr>
        <p:txBody>
          <a:bodyPr rtlCol="0" anchor="ctr"/>
          <a:lstStyle/>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应急调度</a:t>
            </a:r>
            <a:endPar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cxnSp>
        <p:nvCxnSpPr>
          <p:cNvPr id="201" name="直线箭头连接符 210"/>
          <p:cNvCxnSpPr>
            <a:stCxn id="156" idx="3"/>
            <a:endCxn id="181" idx="1"/>
          </p:cNvCxnSpPr>
          <p:nvPr/>
        </p:nvCxnSpPr>
        <p:spPr>
          <a:xfrm>
            <a:off x="5422200" y="2279925"/>
            <a:ext cx="269366" cy="0"/>
          </a:xfrm>
          <a:prstGeom prst="straightConnector1">
            <a:avLst/>
          </a:prstGeom>
          <a:noFill/>
          <a:ln w="12700" cap="flat" cmpd="sng" algn="ctr">
            <a:solidFill>
              <a:srgbClr val="4472C4"/>
            </a:solidFill>
            <a:prstDash val="solid"/>
            <a:miter lim="800000"/>
            <a:headEnd type="none"/>
            <a:tailEnd type="triangle" w="med" len="med"/>
          </a:ln>
          <a:effectLst/>
        </p:spPr>
      </p:cxnSp>
      <p:sp>
        <p:nvSpPr>
          <p:cNvPr id="215" name="圆角矩形 259"/>
          <p:cNvSpPr/>
          <p:nvPr/>
        </p:nvSpPr>
        <p:spPr>
          <a:xfrm>
            <a:off x="3004503" y="2220533"/>
            <a:ext cx="543532" cy="374352"/>
          </a:xfrm>
          <a:prstGeom prst="roundRect">
            <a:avLst>
              <a:gd name="adj" fmla="val 3867"/>
            </a:avLst>
          </a:prstGeom>
          <a:noFill/>
          <a:ln w="12700" cap="flat" cmpd="sng" algn="ctr">
            <a:solidFill>
              <a:srgbClr val="E7E6E6">
                <a:lumMod val="75000"/>
              </a:srgbClr>
            </a:solidFill>
            <a:prstDash val="solid"/>
            <a:miter lim="800000"/>
          </a:ln>
          <a:effectLst/>
        </p:spPr>
        <p:txBody>
          <a:bodyPr rtlCol="0" anchor="ctr"/>
          <a:lstStyle/>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逻辑</a:t>
            </a:r>
            <a:endParaRPr kumimoji="1" lang="en-US" altLang="zh-CN"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a:p>
            <a:pPr marL="0" marR="0" lvl="0" indent="0" algn="ctr" defTabSz="863600" rtl="0" eaLnBrk="1" fontAlgn="auto" latinLnBrk="0" hangingPunct="1">
              <a:lnSpc>
                <a:spcPct val="100000"/>
              </a:lnSpc>
              <a:spcBef>
                <a:spcPts val="0"/>
              </a:spcBef>
              <a:spcAft>
                <a:spcPts val="0"/>
              </a:spcAft>
              <a:buClrTx/>
              <a:buSzTx/>
              <a:buFontTx/>
              <a:buNone/>
              <a:defRPr/>
            </a:pPr>
            <a:r>
              <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识别</a:t>
            </a:r>
            <a:endParaRPr kumimoji="1" lang="zh-CN" altLang="en-US" sz="1135" b="0" i="0" u="none" strike="noStrike" kern="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218" name="文本框 217"/>
          <p:cNvSpPr txBox="1"/>
          <p:nvPr/>
        </p:nvSpPr>
        <p:spPr bwMode="auto">
          <a:xfrm>
            <a:off x="2323494" y="1222508"/>
            <a:ext cx="2866727" cy="338554"/>
          </a:xfrm>
          <a:prstGeom prst="rect">
            <a:avLst/>
          </a:prstGeom>
          <a:noFill/>
          <a:ln w="12700" algn="ctr">
            <a:noFill/>
            <a:miter lim="800000"/>
          </a:ln>
        </p:spPr>
        <p:txBody>
          <a:bodyPr wrap="square">
            <a:spAutoFit/>
          </a:bodyPr>
          <a:lstStyle/>
          <a:p>
            <a:pPr marL="0" marR="0" lvl="0" indent="0" algn="l" defTabSz="863600" rtl="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智慧运营调度和应急指挥中心</a:t>
            </a:r>
            <a:endParaRPr kumimoji="1"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1" name="TextBox 88"/>
          <p:cNvSpPr txBox="1"/>
          <p:nvPr/>
        </p:nvSpPr>
        <p:spPr>
          <a:xfrm>
            <a:off x="2866012" y="4647975"/>
            <a:ext cx="805771" cy="276999"/>
          </a:xfrm>
          <a:prstGeom prst="rect">
            <a:avLst/>
          </a:prstGeom>
          <a:solidFill>
            <a:sysClr val="window" lastClr="FFFFFF"/>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rPr>
              <a:t>告警事件</a:t>
            </a:r>
            <a:endParaRPr kumimoji="0" lang="zh-CN" altLang="en-US"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endParaRPr>
          </a:p>
        </p:txBody>
      </p:sp>
      <p:cxnSp>
        <p:nvCxnSpPr>
          <p:cNvPr id="223" name="肘形连接符 172"/>
          <p:cNvCxnSpPr>
            <a:stCxn id="221" idx="2"/>
            <a:endCxn id="141" idx="1"/>
          </p:cNvCxnSpPr>
          <p:nvPr/>
        </p:nvCxnSpPr>
        <p:spPr>
          <a:xfrm rot="16200000" flipH="1">
            <a:off x="3084849" y="5109022"/>
            <a:ext cx="626608" cy="258511"/>
          </a:xfrm>
          <a:prstGeom prst="bentConnector2">
            <a:avLst/>
          </a:prstGeom>
          <a:ln>
            <a:solidFill>
              <a:schemeClr val="accent1"/>
            </a:solidFill>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230" name="文本框 229"/>
          <p:cNvSpPr txBox="1"/>
          <p:nvPr/>
        </p:nvSpPr>
        <p:spPr>
          <a:xfrm>
            <a:off x="3918028" y="4837069"/>
            <a:ext cx="914082" cy="253029"/>
          </a:xfrm>
          <a:prstGeom prst="rect">
            <a:avLst/>
          </a:prstGeom>
          <a:noFill/>
        </p:spPr>
        <p:txBody>
          <a:bodyPr wrap="square" rtlCol="0">
            <a:spAutoFit/>
          </a:bodyPr>
          <a:lstStyle>
            <a:defPPr>
              <a:defRPr lang="zh-CN"/>
            </a:defPPr>
            <a:lvl1pPr algn="ctr" defTabSz="913765">
              <a:defRPr sz="1000">
                <a:solidFill>
                  <a:srgbClr val="0070C0"/>
                </a:solidFill>
                <a:latin typeface="微软雅黑" panose="020B0503020204020204" pitchFamily="34" charset="-122"/>
                <a:ea typeface="微软雅黑" panose="020B0503020204020204" pitchFamily="34" charset="-122"/>
              </a:defRPr>
            </a:lvl1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事件推送 </a:t>
            </a:r>
            <a:endPar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236" name="肘形连接符 172"/>
          <p:cNvCxnSpPr>
            <a:stCxn id="141" idx="3"/>
            <a:endCxn id="241" idx="1"/>
          </p:cNvCxnSpPr>
          <p:nvPr/>
        </p:nvCxnSpPr>
        <p:spPr>
          <a:xfrm flipV="1">
            <a:off x="4823296" y="5551179"/>
            <a:ext cx="296255" cy="403"/>
          </a:xfrm>
          <a:prstGeom prst="bentConnector3">
            <a:avLst>
              <a:gd name="adj1" fmla="val 50000"/>
            </a:avLst>
          </a:prstGeom>
          <a:ln>
            <a:solidFill>
              <a:schemeClr val="accent1"/>
            </a:solidFill>
            <a:headEnd type="none" w="med" len="med"/>
            <a:tailEnd type="triangle" w="med" len="med"/>
          </a:ln>
        </p:spPr>
        <p:style>
          <a:lnRef idx="2">
            <a:schemeClr val="accent3"/>
          </a:lnRef>
          <a:fillRef idx="0">
            <a:schemeClr val="accent3"/>
          </a:fillRef>
          <a:effectRef idx="1">
            <a:schemeClr val="accent3"/>
          </a:effectRef>
          <a:fontRef idx="minor">
            <a:schemeClr val="tx1"/>
          </a:fontRef>
        </p:style>
      </p:cxn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7008" t="16524" r="12493" b="21349"/>
          <a:stretch>
            <a:fillRect/>
          </a:stretch>
        </p:blipFill>
        <p:spPr bwMode="auto">
          <a:xfrm>
            <a:off x="8782751" y="5541990"/>
            <a:ext cx="321394" cy="503520"/>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88"/>
          <p:cNvSpPr txBox="1"/>
          <p:nvPr/>
        </p:nvSpPr>
        <p:spPr>
          <a:xfrm>
            <a:off x="5119551" y="5320346"/>
            <a:ext cx="1295887" cy="461665"/>
          </a:xfrm>
          <a:prstGeom prst="rect">
            <a:avLst/>
          </a:prstGeom>
          <a:solidFill>
            <a:sysClr val="window" lastClr="FFFFFF"/>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现场整改</a:t>
            </a:r>
            <a:endParaRPr kumimoji="0" lang="en-US" altLang="zh-CN"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槽车司机</a:t>
            </a:r>
            <a:r>
              <a:rPr kumimoji="0" lang="en-US" altLang="zh-CN"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a:t>
            </a:r>
            <a:endParaRPr kumimoji="0" lang="zh-CN" altLang="en-US"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42" name="TextBox 88"/>
          <p:cNvSpPr txBox="1"/>
          <p:nvPr/>
        </p:nvSpPr>
        <p:spPr>
          <a:xfrm>
            <a:off x="7482339" y="5532129"/>
            <a:ext cx="1271119" cy="461665"/>
          </a:xfrm>
          <a:prstGeom prst="rect">
            <a:avLst/>
          </a:prstGeom>
          <a:solidFill>
            <a:sysClr val="window" lastClr="FFFFFF"/>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确认并解除告警</a:t>
            </a:r>
            <a:endParaRPr kumimoji="0" lang="en-US" altLang="zh-CN" sz="1200" b="1"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现场工程师</a:t>
            </a:r>
            <a:r>
              <a:rPr kumimoji="0" lang="en-US" altLang="zh-CN"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a:t>
            </a:r>
            <a:endParaRPr kumimoji="0" lang="zh-CN" altLang="en-US" sz="1200"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51" name="文本框 250"/>
          <p:cNvSpPr txBox="1"/>
          <p:nvPr/>
        </p:nvSpPr>
        <p:spPr>
          <a:xfrm>
            <a:off x="2827146" y="4962784"/>
            <a:ext cx="499129" cy="553998"/>
          </a:xfrm>
          <a:prstGeom prst="rect">
            <a:avLst/>
          </a:prstGeom>
          <a:noFill/>
        </p:spPr>
        <p:txBody>
          <a:bodyPr wrap="square" rtlCol="0">
            <a:spAutoFit/>
          </a:bodyPr>
          <a:lstStyle>
            <a:defPPr>
              <a:defRPr lang="zh-CN"/>
            </a:defPPr>
            <a:lvl1pPr algn="ctr" defTabSz="913765">
              <a:defRPr sz="1000">
                <a:solidFill>
                  <a:srgbClr val="0070C0"/>
                </a:solidFill>
                <a:latin typeface="微软雅黑" panose="020B0503020204020204" pitchFamily="34" charset="-122"/>
                <a:ea typeface="微软雅黑" panose="020B0503020204020204" pitchFamily="34" charset="-122"/>
              </a:defRPr>
            </a:lvl1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现场声光告警</a:t>
            </a:r>
            <a:endPar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256" name="文本框 255"/>
          <p:cNvSpPr txBox="1"/>
          <p:nvPr/>
        </p:nvSpPr>
        <p:spPr>
          <a:xfrm>
            <a:off x="5753886" y="5071882"/>
            <a:ext cx="2480917" cy="246221"/>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查看违规图像</a:t>
            </a:r>
            <a:r>
              <a:rPr kumimoji="0" lang="en-US" altLang="zh-CN"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视频，现场纠正</a:t>
            </a:r>
            <a:r>
              <a:rPr kumimoji="0" lang="en-US" altLang="zh-CN"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培训司机</a:t>
            </a:r>
            <a:endPar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263" name="肘形连接符 172"/>
          <p:cNvCxnSpPr>
            <a:stCxn id="125" idx="2"/>
            <a:endCxn id="242" idx="0"/>
          </p:cNvCxnSpPr>
          <p:nvPr/>
        </p:nvCxnSpPr>
        <p:spPr>
          <a:xfrm rot="16200000" flipH="1">
            <a:off x="7272652" y="4686882"/>
            <a:ext cx="512984" cy="1177510"/>
          </a:xfrm>
          <a:prstGeom prst="bentConnector3">
            <a:avLst>
              <a:gd name="adj1" fmla="val 50000"/>
            </a:avLst>
          </a:prstGeom>
          <a:ln>
            <a:headEnd type="none" w="med" len="med"/>
            <a:tailEnd type="triangle" w="med" len="med"/>
          </a:ln>
        </p:spPr>
        <p:style>
          <a:lnRef idx="2">
            <a:schemeClr val="accent3"/>
          </a:lnRef>
          <a:fillRef idx="0">
            <a:schemeClr val="accent3"/>
          </a:fillRef>
          <a:effectRef idx="1">
            <a:schemeClr val="accent3"/>
          </a:effectRef>
          <a:fontRef idx="minor">
            <a:schemeClr val="tx1"/>
          </a:fontRef>
        </p:style>
      </p:cxnSp>
      <p:cxnSp>
        <p:nvCxnSpPr>
          <p:cNvPr id="280" name="肘形连接符 172"/>
          <p:cNvCxnSpPr>
            <a:stCxn id="221" idx="3"/>
            <a:endCxn id="154" idx="2"/>
          </p:cNvCxnSpPr>
          <p:nvPr/>
        </p:nvCxnSpPr>
        <p:spPr>
          <a:xfrm flipH="1" flipV="1">
            <a:off x="2940012" y="2641080"/>
            <a:ext cx="731771" cy="2145395"/>
          </a:xfrm>
          <a:prstGeom prst="bentConnector4">
            <a:avLst>
              <a:gd name="adj1" fmla="val -31239"/>
              <a:gd name="adj2" fmla="val 53228"/>
            </a:avLst>
          </a:prstGeom>
          <a:ln>
            <a:headEnd type="none" w="med" len="med"/>
            <a:tailEnd type="triangle" w="med" len="med"/>
          </a:ln>
        </p:spPr>
        <p:style>
          <a:lnRef idx="2">
            <a:schemeClr val="accent3"/>
          </a:lnRef>
          <a:fillRef idx="0">
            <a:schemeClr val="accent3"/>
          </a:fillRef>
          <a:effectRef idx="1">
            <a:schemeClr val="accent3"/>
          </a:effectRef>
          <a:fontRef idx="minor">
            <a:schemeClr val="tx1"/>
          </a:fontRef>
        </p:style>
      </p:cxnSp>
      <p:cxnSp>
        <p:nvCxnSpPr>
          <p:cNvPr id="291" name="肘形连接符 172"/>
          <p:cNvCxnSpPr>
            <a:stCxn id="182" idx="2"/>
            <a:endCxn id="125" idx="0"/>
          </p:cNvCxnSpPr>
          <p:nvPr/>
        </p:nvCxnSpPr>
        <p:spPr>
          <a:xfrm rot="16200000" flipH="1">
            <a:off x="5525905" y="3142996"/>
            <a:ext cx="1953596" cy="875371"/>
          </a:xfrm>
          <a:prstGeom prst="bentConnector3">
            <a:avLst>
              <a:gd name="adj1" fmla="val 50000"/>
            </a:avLst>
          </a:prstGeom>
          <a:ln>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297" name="文本框 296"/>
          <p:cNvSpPr txBox="1"/>
          <p:nvPr/>
        </p:nvSpPr>
        <p:spPr>
          <a:xfrm>
            <a:off x="5574369" y="2771296"/>
            <a:ext cx="1064779" cy="246221"/>
          </a:xfrm>
          <a:prstGeom prst="rect">
            <a:avLst/>
          </a:prstGeom>
          <a:noFill/>
        </p:spPr>
        <p:txBody>
          <a:bodyPr wrap="square" rtlCol="0">
            <a:spAutoFit/>
          </a:bodyPr>
          <a:lstStyle>
            <a:defPPr>
              <a:defRPr lang="zh-CN"/>
            </a:defPPr>
            <a:lvl1pPr algn="ctr" defTabSz="913765">
              <a:defRPr sz="1000">
                <a:solidFill>
                  <a:srgbClr val="0070C0"/>
                </a:solidFill>
                <a:latin typeface="微软雅黑" panose="020B0503020204020204" pitchFamily="34" charset="-122"/>
                <a:ea typeface="微软雅黑" panose="020B0503020204020204" pitchFamily="34" charset="-122"/>
              </a:defRPr>
            </a:lvl1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超期  未处置</a:t>
            </a:r>
            <a:endParaRPr kumimoji="0" lang="en-US" altLang="zh-CN"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304" name="肘形连接符 172"/>
          <p:cNvCxnSpPr>
            <a:stCxn id="128" idx="3"/>
            <a:endCxn id="125" idx="0"/>
          </p:cNvCxnSpPr>
          <p:nvPr/>
        </p:nvCxnSpPr>
        <p:spPr>
          <a:xfrm>
            <a:off x="5423277" y="4151636"/>
            <a:ext cx="1517112" cy="405844"/>
          </a:xfrm>
          <a:prstGeom prst="bentConnector2">
            <a:avLst/>
          </a:prstGeom>
          <a:ln>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311" name="文本框 310"/>
          <p:cNvSpPr txBox="1"/>
          <p:nvPr/>
        </p:nvSpPr>
        <p:spPr>
          <a:xfrm>
            <a:off x="5367925" y="3888025"/>
            <a:ext cx="875371" cy="246221"/>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超期未处置</a:t>
            </a:r>
            <a:endParaRPr kumimoji="0" lang="en-US" altLang="zh-CN"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380" name="肘形连接符 172"/>
          <p:cNvCxnSpPr>
            <a:stCxn id="190" idx="2"/>
            <a:endCxn id="210" idx="0"/>
          </p:cNvCxnSpPr>
          <p:nvPr/>
        </p:nvCxnSpPr>
        <p:spPr>
          <a:xfrm rot="16200000" flipH="1">
            <a:off x="7577243" y="1848163"/>
            <a:ext cx="2020346" cy="3531788"/>
          </a:xfrm>
          <a:prstGeom prst="bentConnector3">
            <a:avLst>
              <a:gd name="adj1" fmla="val 15027"/>
            </a:avLst>
          </a:prstGeom>
          <a:ln>
            <a:headEnd type="none" w="med" len="med"/>
            <a:tailEnd type="triangle" w="med" len="med"/>
          </a:ln>
        </p:spPr>
        <p:style>
          <a:lnRef idx="2">
            <a:schemeClr val="accent3"/>
          </a:lnRef>
          <a:fillRef idx="0">
            <a:schemeClr val="accent3"/>
          </a:fillRef>
          <a:effectRef idx="1">
            <a:schemeClr val="accent3"/>
          </a:effectRef>
          <a:fontRef idx="minor">
            <a:schemeClr val="tx1"/>
          </a:fontRef>
        </p:style>
      </p:cxnSp>
      <p:cxnSp>
        <p:nvCxnSpPr>
          <p:cNvPr id="385" name="肘形连接符 172"/>
          <p:cNvCxnSpPr>
            <a:stCxn id="105" idx="3"/>
            <a:endCxn id="210" idx="1"/>
          </p:cNvCxnSpPr>
          <p:nvPr/>
        </p:nvCxnSpPr>
        <p:spPr>
          <a:xfrm>
            <a:off x="8218430" y="4792522"/>
            <a:ext cx="1555578" cy="985"/>
          </a:xfrm>
          <a:prstGeom prst="bentConnector3">
            <a:avLst>
              <a:gd name="adj1" fmla="val 50000"/>
            </a:avLst>
          </a:prstGeom>
          <a:ln>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388" name="文本框 387"/>
          <p:cNvSpPr txBox="1"/>
          <p:nvPr/>
        </p:nvSpPr>
        <p:spPr>
          <a:xfrm>
            <a:off x="8538163" y="4518639"/>
            <a:ext cx="880272" cy="246221"/>
          </a:xfrm>
          <a:prstGeom prst="rect">
            <a:avLst/>
          </a:prstGeom>
          <a:noFill/>
        </p:spPr>
        <p:txBody>
          <a:bodyPr wrap="square" rtlCol="0">
            <a:spAutoFit/>
          </a:bodyPr>
          <a:lstStyle>
            <a:defPPr>
              <a:defRPr lang="zh-CN"/>
            </a:defPPr>
            <a:lvl1pPr algn="ctr" defTabSz="913765">
              <a:defRPr sz="1000">
                <a:solidFill>
                  <a:srgbClr val="0070C0"/>
                </a:solidFill>
                <a:latin typeface="微软雅黑" panose="020B0503020204020204" pitchFamily="34" charset="-122"/>
                <a:ea typeface="微软雅黑" panose="020B0503020204020204" pitchFamily="34" charset="-122"/>
              </a:defRPr>
            </a:lvl1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应急联动</a:t>
            </a:r>
            <a:endParaRPr kumimoji="0" lang="en-US" altLang="zh-CN"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93" name="文本框 392"/>
          <p:cNvSpPr txBox="1"/>
          <p:nvPr/>
        </p:nvSpPr>
        <p:spPr>
          <a:xfrm>
            <a:off x="9877791" y="4179509"/>
            <a:ext cx="880272" cy="246221"/>
          </a:xfrm>
          <a:prstGeom prst="rect">
            <a:avLst/>
          </a:prstGeom>
          <a:noFill/>
        </p:spPr>
        <p:txBody>
          <a:bodyPr wrap="square" rtlCol="0">
            <a:spAutoFit/>
          </a:bodyPr>
          <a:lstStyle>
            <a:defPPr>
              <a:defRPr lang="zh-CN"/>
            </a:defPPr>
            <a:lvl1pPr algn="ctr" defTabSz="913765">
              <a:defRPr sz="1000">
                <a:solidFill>
                  <a:srgbClr val="0070C0"/>
                </a:solidFill>
                <a:latin typeface="微软雅黑" panose="020B0503020204020204" pitchFamily="34" charset="-122"/>
                <a:ea typeface="微软雅黑" panose="020B0503020204020204" pitchFamily="34" charset="-122"/>
              </a:defRPr>
            </a:lvl1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应急联动</a:t>
            </a:r>
            <a:endParaRPr kumimoji="0" lang="en-US" altLang="zh-CN"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97" name="文本框 396"/>
          <p:cNvSpPr txBox="1"/>
          <p:nvPr/>
        </p:nvSpPr>
        <p:spPr>
          <a:xfrm>
            <a:off x="6531586" y="3882640"/>
            <a:ext cx="803382" cy="246221"/>
          </a:xfrm>
          <a:prstGeom prst="rect">
            <a:avLst/>
          </a:prstGeom>
          <a:noFill/>
        </p:spPr>
        <p:txBody>
          <a:bodyPr wrap="square" rtlCol="0">
            <a:spAutoFit/>
          </a:bodyPr>
          <a:lstStyle>
            <a:defPPr>
              <a:defRPr lang="zh-CN"/>
            </a:defPPr>
            <a:lvl1pPr algn="ctr" defTabSz="913765">
              <a:defRPr sz="1000">
                <a:solidFill>
                  <a:srgbClr val="0070C0"/>
                </a:solidFill>
                <a:latin typeface="微软雅黑" panose="020B0503020204020204" pitchFamily="34" charset="-122"/>
                <a:ea typeface="微软雅黑" panose="020B0503020204020204" pitchFamily="34" charset="-122"/>
              </a:defRPr>
            </a:lvl1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事件  督办</a:t>
            </a:r>
            <a:endParaRPr kumimoji="0" lang="en-US" altLang="zh-CN" sz="1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04" name="TextBox 88"/>
          <p:cNvSpPr txBox="1"/>
          <p:nvPr/>
        </p:nvSpPr>
        <p:spPr>
          <a:xfrm>
            <a:off x="1326642" y="5704323"/>
            <a:ext cx="1036092" cy="222369"/>
          </a:xfrm>
          <a:prstGeom prst="rect">
            <a:avLst/>
          </a:prstGeom>
          <a:solidFill>
            <a:srgbClr val="00B0F0"/>
          </a:solidFill>
          <a:ln w="6350">
            <a:solidFill>
              <a:sysClr val="windowText" lastClr="000000"/>
            </a:solidFill>
            <a:prstDash val="solid"/>
          </a:ln>
        </p:spPr>
        <p:txBody>
          <a:bodyPr wrap="square" rtlCol="0">
            <a:spAutoFit/>
          </a:bodyPr>
          <a:lstStyle>
            <a:defPPr>
              <a:defRPr lang="zh-CN"/>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5365" algn="l" defTabSz="762000" rtl="0" eaLnBrk="1" latinLnBrk="0" hangingPunct="1">
              <a:defRPr sz="1500" kern="1200">
                <a:solidFill>
                  <a:schemeClr val="tx1"/>
                </a:solidFill>
                <a:latin typeface="+mn-lt"/>
                <a:ea typeface="+mn-ea"/>
                <a:cs typeface="+mn-cs"/>
              </a:defRPr>
            </a:lvl7pPr>
            <a:lvl8pPr marL="2666365" algn="l" defTabSz="762000" rtl="0" eaLnBrk="1" latinLnBrk="0" hangingPunct="1">
              <a:defRPr sz="1500" kern="1200">
                <a:solidFill>
                  <a:schemeClr val="tx1"/>
                </a:solidFill>
                <a:latin typeface="+mn-lt"/>
                <a:ea typeface="+mn-ea"/>
                <a:cs typeface="+mn-cs"/>
              </a:defRPr>
            </a:lvl8pPr>
            <a:lvl9pPr marL="3047365" algn="l" defTabSz="762000" rtl="0" eaLnBrk="1" latinLnBrk="0" hangingPunct="1">
              <a:defRPr sz="15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845"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rPr>
              <a:t>……</a:t>
            </a:r>
            <a:endParaRPr kumimoji="0" lang="zh-CN" altLang="en-US" sz="845" b="0" i="0" u="none" strike="noStrike" kern="0" cap="none" spc="0" normalizeH="0" baseline="0" noProof="0" dirty="0">
              <a:ln>
                <a:noFill/>
              </a:ln>
              <a:solidFill>
                <a:srgbClr val="060606"/>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85" name="图片 8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7495" y="1085117"/>
            <a:ext cx="1408423" cy="794465"/>
          </a:xfrm>
          <a:prstGeom prst="rect">
            <a:avLst/>
          </a:prstGeom>
        </p:spPr>
      </p:pic>
      <p:pic>
        <p:nvPicPr>
          <p:cNvPr id="86" name="图片 8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5922" y="3343869"/>
            <a:ext cx="1097893" cy="579138"/>
          </a:xfrm>
          <a:prstGeom prst="rect">
            <a:avLst/>
          </a:prstGeom>
        </p:spPr>
      </p:pic>
      <p:sp>
        <p:nvSpPr>
          <p:cNvPr id="5" name="任意多边形 4"/>
          <p:cNvSpPr/>
          <p:nvPr/>
        </p:nvSpPr>
        <p:spPr>
          <a:xfrm>
            <a:off x="2686050" y="5782012"/>
            <a:ext cx="2971800" cy="285414"/>
          </a:xfrm>
          <a:custGeom>
            <a:avLst/>
            <a:gdLst>
              <a:gd name="connsiteX0" fmla="*/ 2962275 w 2971800"/>
              <a:gd name="connsiteY0" fmla="*/ 0 h 142875"/>
              <a:gd name="connsiteX1" fmla="*/ 2962275 w 2971800"/>
              <a:gd name="connsiteY1" fmla="*/ 0 h 142875"/>
              <a:gd name="connsiteX2" fmla="*/ 2971800 w 2971800"/>
              <a:gd name="connsiteY2" fmla="*/ 142875 h 142875"/>
              <a:gd name="connsiteX3" fmla="*/ 2971800 w 2971800"/>
              <a:gd name="connsiteY3" fmla="*/ 142875 h 142875"/>
              <a:gd name="connsiteX4" fmla="*/ 0 w 2971800"/>
              <a:gd name="connsiteY4" fmla="*/ 142875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142875">
                <a:moveTo>
                  <a:pt x="2962275" y="0"/>
                </a:moveTo>
                <a:lnTo>
                  <a:pt x="2962275" y="0"/>
                </a:lnTo>
                <a:lnTo>
                  <a:pt x="2971800" y="142875"/>
                </a:lnTo>
                <a:lnTo>
                  <a:pt x="2971800" y="142875"/>
                </a:lnTo>
                <a:lnTo>
                  <a:pt x="0" y="142875"/>
                </a:lnTo>
              </a:path>
            </a:pathLst>
          </a:custGeom>
          <a:noFill/>
          <a:ln w="3175" cap="flat" cmpd="sng" algn="ctr">
            <a:solidFill>
              <a:srgbClr val="004FA3"/>
            </a:solidFill>
            <a:prstDash val="solid"/>
            <a:headEnd type="none" w="med" len="med"/>
            <a:tailEnd type="arrow" w="med" len="med"/>
          </a:ln>
        </p:spPr>
        <p:txBody>
          <a:bodyPr rtlCol="0" anchor="ctr"/>
          <a:lstStyle/>
          <a:p>
            <a:pPr algn="ctr"/>
            <a:endParaRPr lang="zh-CN" altLang="en-US"/>
          </a:p>
        </p:txBody>
      </p:sp>
      <p:sp>
        <p:nvSpPr>
          <p:cNvPr id="6" name="文本框 5"/>
          <p:cNvSpPr txBox="1"/>
          <p:nvPr/>
        </p:nvSpPr>
        <p:spPr bwMode="auto">
          <a:xfrm>
            <a:off x="2940012" y="6123758"/>
            <a:ext cx="869647" cy="331498"/>
          </a:xfrm>
          <a:prstGeom prst="rect">
            <a:avLst/>
          </a:prstGeom>
          <a:noFill/>
          <a:ln w="12700" algn="ctr">
            <a:noFill/>
            <a:miter lim="800000"/>
          </a:ln>
        </p:spPr>
        <p:txBody>
          <a:bodyPr wrap="square" lIns="0" tIns="71524" rIns="0" bIns="71524" rtlCol="0" anchor="ctr" anchorCtr="0">
            <a:noAutofit/>
          </a:bodyPr>
          <a:lstStyle/>
          <a:p>
            <a:pPr marL="0" marR="0" indent="0" algn="ctr" defTabSz="685800" rtl="0" eaLnBrk="1" fontAlgn="auto" latinLnBrk="0" hangingPunct="1">
              <a:lnSpc>
                <a:spcPct val="100000"/>
              </a:lnSpc>
              <a:spcBef>
                <a:spcPct val="20000"/>
              </a:spcBef>
              <a:spcAft>
                <a:spcPts val="0"/>
              </a:spcAft>
              <a:buClrTx/>
              <a:buSzTx/>
              <a:buFontTx/>
              <a:buNone/>
            </a:pPr>
            <a:r>
              <a:rPr lang="en-US" altLang="zh-CN" sz="1000" dirty="0">
                <a:solidFill>
                  <a:srgbClr val="0070C0"/>
                </a:solidFill>
                <a:latin typeface="微软雅黑" panose="020B0503020204020204" pitchFamily="34" charset="-122"/>
                <a:ea typeface="微软雅黑" panose="020B0503020204020204" pitchFamily="34" charset="-122"/>
                <a:sym typeface="+mn-ea"/>
              </a:rPr>
              <a:t>AI</a:t>
            </a:r>
            <a:r>
              <a:rPr lang="zh-CN" altLang="en-US" sz="1000" dirty="0">
                <a:solidFill>
                  <a:srgbClr val="0070C0"/>
                </a:solidFill>
                <a:latin typeface="微软雅黑" panose="020B0503020204020204" pitchFamily="34" charset="-122"/>
                <a:ea typeface="微软雅黑" panose="020B0503020204020204" pitchFamily="34" charset="-122"/>
                <a:sym typeface="+mn-ea"/>
              </a:rPr>
              <a:t>再识别消除告警</a:t>
            </a:r>
            <a:endParaRPr lang="zh-CN" altLang="en-US" sz="1000" dirty="0">
              <a:solidFill>
                <a:srgbClr val="0070C0"/>
              </a:solidFill>
              <a:latin typeface="微软雅黑" panose="020B0503020204020204" pitchFamily="34" charset="-122"/>
              <a:ea typeface="微软雅黑" panose="020B0503020204020204" pitchFamily="34" charset="-122"/>
              <a:sym typeface="+mn-ea"/>
            </a:endParaRPr>
          </a:p>
        </p:txBody>
      </p:sp>
      <p:cxnSp>
        <p:nvCxnSpPr>
          <p:cNvPr id="15" name="直接箭头连接符 14"/>
          <p:cNvCxnSpPr>
            <a:stCxn id="241" idx="3"/>
          </p:cNvCxnSpPr>
          <p:nvPr/>
        </p:nvCxnSpPr>
        <p:spPr>
          <a:xfrm>
            <a:off x="6415438" y="5551179"/>
            <a:ext cx="1066901" cy="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bwMode="auto">
          <a:xfrm>
            <a:off x="6375242" y="5691081"/>
            <a:ext cx="1165869" cy="341746"/>
          </a:xfrm>
          <a:prstGeom prst="rect">
            <a:avLst/>
          </a:prstGeom>
          <a:noFill/>
          <a:ln w="12700" algn="ctr">
            <a:noFill/>
            <a:miter lim="800000"/>
          </a:ln>
        </p:spPr>
        <p:txBody>
          <a:bodyPr wrap="square" lIns="0" tIns="71524" rIns="0" bIns="71524" rtlCol="0" anchor="ctr" anchorCtr="0">
            <a:noAutofit/>
          </a:bodyPr>
          <a:lstStyle/>
          <a:p>
            <a:pPr marL="0" marR="0" indent="0" algn="ctr" defTabSz="685800" rtl="0" eaLnBrk="1" fontAlgn="auto" latinLnBrk="0" hangingPunct="1">
              <a:lnSpc>
                <a:spcPct val="100000"/>
              </a:lnSpc>
              <a:spcBef>
                <a:spcPct val="20000"/>
              </a:spcBef>
              <a:spcAft>
                <a:spcPts val="0"/>
              </a:spcAft>
              <a:buClrTx/>
              <a:buSzTx/>
              <a:buFontTx/>
              <a:buNone/>
            </a:pPr>
            <a:r>
              <a:rPr lang="zh-CN" altLang="en-US" sz="1000" b="0" kern="0" dirty="0">
                <a:latin typeface="微软雅黑" panose="020B0503020204020204" pitchFamily="34" charset="-122"/>
                <a:sym typeface="+mn-ea"/>
              </a:rPr>
              <a:t>持续告警或误报</a:t>
            </a:r>
            <a:endParaRPr lang="zh-CN" altLang="en-US" sz="1000" b="0" kern="0" dirty="0">
              <a:latin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EC25845-EE93-D643-B211-2BF1DFC6D933}" type="slidenum">
              <a:rPr kumimoji="1" lang="zh-CN" altLang="en-US" sz="18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 name="标题 2"/>
          <p:cNvSpPr>
            <a:spLocks noGrp="1"/>
          </p:cNvSpPr>
          <p:nvPr>
            <p:ph type="title"/>
          </p:nvPr>
        </p:nvSpPr>
        <p:spPr>
          <a:xfrm>
            <a:off x="468815" y="229427"/>
            <a:ext cx="10515600" cy="761628"/>
          </a:xfrm>
        </p:spPr>
        <p:txBody>
          <a:bodyPr>
            <a:normAutofit/>
          </a:bodyPr>
          <a:lstStyle/>
          <a:p>
            <a:pPr algn="l">
              <a:lnSpc>
                <a:spcPct val="100000"/>
              </a:lnSpc>
              <a:spcBef>
                <a:spcPts val="0"/>
              </a:spcBef>
              <a:spcAft>
                <a:spcPts val="0"/>
              </a:spcAft>
              <a:buClrTx/>
              <a:buSzTx/>
              <a:buFontTx/>
            </a:pPr>
            <a:r>
              <a:rPr lang="zh-CN" altLang="en-US" sz="3200" spc="160">
                <a:solidFill>
                  <a:schemeClr val="accent1">
                    <a:lumMod val="75000"/>
                  </a:schemeClr>
                </a:solidFill>
                <a:uFillTx/>
                <a:cs typeface="+mn-cs"/>
              </a:rPr>
              <a:t>智慧运营调度和应急指挥中心集成页面设计</a:t>
            </a:r>
            <a:endParaRPr lang="zh-CN" altLang="en-US" sz="3200" spc="160">
              <a:solidFill>
                <a:schemeClr val="accent1">
                  <a:lumMod val="75000"/>
                </a:schemeClr>
              </a:solidFill>
              <a:uFillTx/>
              <a:cs typeface="+mn-cs"/>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1642" y="1207862"/>
            <a:ext cx="10178808" cy="5650138"/>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788" y="2813050"/>
            <a:ext cx="6280887" cy="35433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EC25845-EE93-D643-B211-2BF1DFC6D933}" type="slidenum">
              <a:rPr kumimoji="1" lang="zh-CN" altLang="en-US" sz="18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 name="标题 2"/>
          <p:cNvSpPr>
            <a:spLocks noGrp="1"/>
          </p:cNvSpPr>
          <p:nvPr>
            <p:ph type="title"/>
          </p:nvPr>
        </p:nvSpPr>
        <p:spPr>
          <a:xfrm>
            <a:off x="498025" y="229427"/>
            <a:ext cx="10515600" cy="761628"/>
          </a:xfrm>
        </p:spPr>
        <p:txBody>
          <a:bodyPr>
            <a:normAutofit/>
          </a:bodyPr>
          <a:lstStyle/>
          <a:p>
            <a:pPr algn="l">
              <a:lnSpc>
                <a:spcPct val="100000"/>
              </a:lnSpc>
              <a:spcBef>
                <a:spcPts val="0"/>
              </a:spcBef>
              <a:spcAft>
                <a:spcPts val="0"/>
              </a:spcAft>
              <a:buClrTx/>
              <a:buSzTx/>
              <a:buFontTx/>
            </a:pPr>
            <a:r>
              <a:rPr lang="zh-CN" altLang="en-US" sz="3200" spc="160">
                <a:solidFill>
                  <a:schemeClr val="accent1">
                    <a:lumMod val="75000"/>
                  </a:schemeClr>
                </a:solidFill>
                <a:uFillTx/>
                <a:cs typeface="+mn-cs"/>
              </a:rPr>
              <a:t>无人值守发运平台集成页面设计</a:t>
            </a:r>
            <a:endParaRPr lang="zh-CN" altLang="en-US" sz="3200" spc="160">
              <a:solidFill>
                <a:schemeClr val="accent1">
                  <a:lumMod val="75000"/>
                </a:schemeClr>
              </a:solidFill>
              <a:uFillTx/>
              <a:cs typeface="+mn-cs"/>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6360" y="1040585"/>
            <a:ext cx="10912278" cy="574756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083" y="1714363"/>
            <a:ext cx="6107151" cy="370536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EC25845-EE93-D643-B211-2BF1DFC6D933}" type="slidenum">
              <a:rPr kumimoji="1" lang="zh-CN" altLang="en-US" sz="18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 name="标题 2"/>
          <p:cNvSpPr>
            <a:spLocks noGrp="1"/>
          </p:cNvSpPr>
          <p:nvPr>
            <p:ph type="title"/>
          </p:nvPr>
        </p:nvSpPr>
        <p:spPr>
          <a:xfrm>
            <a:off x="478340" y="228792"/>
            <a:ext cx="10515600" cy="761628"/>
          </a:xfrm>
        </p:spPr>
        <p:txBody>
          <a:bodyPr>
            <a:normAutofit/>
          </a:bodyPr>
          <a:lstStyle/>
          <a:p>
            <a:pPr algn="l">
              <a:lnSpc>
                <a:spcPct val="100000"/>
              </a:lnSpc>
              <a:spcBef>
                <a:spcPts val="0"/>
              </a:spcBef>
              <a:spcAft>
                <a:spcPts val="0"/>
              </a:spcAft>
              <a:buClrTx/>
              <a:buSzTx/>
              <a:buFontTx/>
            </a:pPr>
            <a:r>
              <a:rPr lang="zh-CN" altLang="en-US" sz="3200" spc="160">
                <a:solidFill>
                  <a:schemeClr val="accent1">
                    <a:lumMod val="75000"/>
                  </a:schemeClr>
                </a:solidFill>
                <a:uFillTx/>
                <a:cs typeface="+mn-cs"/>
              </a:rPr>
              <a:t>AI事件数据管理看板</a:t>
            </a:r>
            <a:endParaRPr lang="zh-CN" altLang="en-US" sz="3200" spc="160">
              <a:solidFill>
                <a:schemeClr val="accent1">
                  <a:lumMod val="75000"/>
                </a:schemeClr>
              </a:solidFill>
              <a:uFillTx/>
              <a:cs typeface="+mn-cs"/>
            </a:endParaRPr>
          </a:p>
        </p:txBody>
      </p:sp>
      <p:pic>
        <p:nvPicPr>
          <p:cNvPr id="4" name="图片 3"/>
          <p:cNvPicPr>
            <a:picLocks noChangeAspect="1"/>
          </p:cNvPicPr>
          <p:nvPr/>
        </p:nvPicPr>
        <p:blipFill>
          <a:blip r:embed="rId1"/>
          <a:stretch>
            <a:fillRect/>
          </a:stretch>
        </p:blipFill>
        <p:spPr>
          <a:xfrm>
            <a:off x="367971" y="1033423"/>
            <a:ext cx="11586463" cy="575472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64218" y="4556930"/>
            <a:ext cx="2050118" cy="1414529"/>
          </a:xfrm>
          <a:prstGeom prst="rect">
            <a:avLst/>
          </a:prstGeom>
          <a:solidFill>
            <a:schemeClr val="bg1">
              <a:lumMod val="85000"/>
            </a:schemeClr>
          </a:solidFill>
          <a:ln w="3175" cap="flat" cmpd="sng" algn="ctr">
            <a:noFill/>
            <a:prstDash val="solid"/>
          </a:ln>
        </p:spPr>
        <p:txBody>
          <a:bodyPr wrap="square" rtlCol="0" anchor="ctr">
            <a:noAutofit/>
          </a:bodyPr>
          <a:lstStyle/>
          <a:p>
            <a:pPr marL="0" marR="0" lvl="0" indent="0" algn="ctr" defTabSz="868045" rtl="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矩形 27"/>
          <p:cNvSpPr/>
          <p:nvPr/>
        </p:nvSpPr>
        <p:spPr>
          <a:xfrm>
            <a:off x="3200401" y="1838325"/>
            <a:ext cx="2956700" cy="4385341"/>
          </a:xfrm>
          <a:prstGeom prst="rect">
            <a:avLst/>
          </a:prstGeom>
          <a:noFill/>
          <a:ln w="3175" cap="flat" cmpd="sng" algn="ctr">
            <a:solidFill>
              <a:schemeClr val="bg1">
                <a:lumMod val="65000"/>
              </a:schemeClr>
            </a:solidFill>
            <a:prstDash val="dash"/>
          </a:ln>
        </p:spPr>
        <p:txBody>
          <a:bodyPr wrap="square" rtlCol="0" anchor="ctr">
            <a:spAutoFit/>
          </a:bodyPr>
          <a:lstStyle/>
          <a:p>
            <a:pPr marL="0" marR="0" lvl="0" indent="0" algn="ctr" defTabSz="868045" rtl="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798046" y="3526249"/>
            <a:ext cx="1863192" cy="851745"/>
          </a:xfrm>
          <a:prstGeom prst="rect">
            <a:avLst/>
          </a:prstGeom>
        </p:spPr>
      </p:pic>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EC25845-EE93-D643-B211-2BF1DFC6D933}" type="slidenum">
              <a:rPr kumimoji="1" lang="zh-CN" altLang="en-US" sz="18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 name="标题 2"/>
          <p:cNvSpPr>
            <a:spLocks noGrp="1"/>
          </p:cNvSpPr>
          <p:nvPr>
            <p:ph type="title"/>
          </p:nvPr>
        </p:nvSpPr>
        <p:spPr>
          <a:xfrm>
            <a:off x="498025" y="239587"/>
            <a:ext cx="10515600" cy="761628"/>
          </a:xfrm>
        </p:spPr>
        <p:txBody>
          <a:bodyPr/>
          <a:lstStyle/>
          <a:p>
            <a:pPr algn="l">
              <a:lnSpc>
                <a:spcPct val="100000"/>
              </a:lnSpc>
              <a:spcBef>
                <a:spcPts val="0"/>
              </a:spcBef>
              <a:spcAft>
                <a:spcPts val="0"/>
              </a:spcAft>
              <a:buClrTx/>
              <a:buSzTx/>
              <a:buFontTx/>
            </a:pPr>
            <a:r>
              <a:rPr lang="zh-CN" altLang="en-US" sz="3200" spc="160">
                <a:solidFill>
                  <a:schemeClr val="accent1">
                    <a:lumMod val="75000"/>
                  </a:schemeClr>
                </a:solidFill>
                <a:uFillTx/>
                <a:cs typeface="+mn-cs"/>
              </a:rPr>
              <a:t>系统拓扑图</a:t>
            </a:r>
            <a:endParaRPr lang="zh-CN" altLang="en-US" sz="3200" spc="160">
              <a:solidFill>
                <a:schemeClr val="accent1">
                  <a:lumMod val="75000"/>
                </a:schemeClr>
              </a:solidFill>
              <a:uFillTx/>
              <a:cs typeface="+mn-cs"/>
            </a:endParaRPr>
          </a:p>
        </p:txBody>
      </p:sp>
      <p:grpSp>
        <p:nvGrpSpPr>
          <p:cNvPr id="38" name="组合 37"/>
          <p:cNvGrpSpPr/>
          <p:nvPr/>
        </p:nvGrpSpPr>
        <p:grpSpPr>
          <a:xfrm>
            <a:off x="564218" y="1676400"/>
            <a:ext cx="2050118" cy="1323975"/>
            <a:chOff x="564218" y="1676400"/>
            <a:chExt cx="2050118" cy="1323975"/>
          </a:xfrm>
        </p:grpSpPr>
        <p:sp>
          <p:nvSpPr>
            <p:cNvPr id="12" name="矩形 11"/>
            <p:cNvSpPr/>
            <p:nvPr/>
          </p:nvSpPr>
          <p:spPr>
            <a:xfrm>
              <a:off x="564218" y="1771650"/>
              <a:ext cx="2050118" cy="1228725"/>
            </a:xfrm>
            <a:prstGeom prst="rect">
              <a:avLst/>
            </a:prstGeom>
            <a:solidFill>
              <a:schemeClr val="bg1">
                <a:lumMod val="85000"/>
              </a:schemeClr>
            </a:solidFill>
            <a:ln w="3175" cap="flat" cmpd="sng" algn="ctr">
              <a:noFill/>
              <a:prstDash val="solid"/>
            </a:ln>
          </p:spPr>
          <p:txBody>
            <a:bodyPr wrap="square" rtlCol="0" anchor="ctr">
              <a:noAutofit/>
            </a:bodyPr>
            <a:lstStyle/>
            <a:p>
              <a:pPr marL="0" marR="0" lvl="0" indent="0" algn="ctr" defTabSz="868045" rtl="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Picture 8" descr="DS-2DB4423I-CX(XR/S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029" y="1676400"/>
              <a:ext cx="1699279" cy="97155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bwMode="auto">
            <a:xfrm>
              <a:off x="933057" y="2485308"/>
              <a:ext cx="1475143" cy="402291"/>
            </a:xfrm>
            <a:prstGeom prst="rect">
              <a:avLst/>
            </a:prstGeom>
            <a:solidFill>
              <a:srgbClr val="0070C0"/>
            </a:solidFill>
            <a:ln w="6350" cap="flat" cmpd="sng" algn="ctr">
              <a:noFill/>
              <a:prstDash val="solid"/>
              <a:miter lim="800000"/>
            </a:ln>
            <a:effectLst/>
          </p:spPr>
          <p:txBody>
            <a:bodyPr vertOverflow="overflow" horzOverflow="overflow" vert="horz" wrap="square" lIns="96742" tIns="48371" rIns="96742" bIns="48371" numCol="1" spcCol="0" rtlCol="0" fromWordArt="0" anchor="ctr" anchorCtr="0" forceAA="0" compatLnSpc="1">
              <a:noAutofit/>
            </a:bodyPr>
            <a:lstStyle/>
            <a:p>
              <a:pPr marL="0" marR="0" lvl="0" indent="0" algn="ctr" defTabSz="967105" rtl="0" eaLnBrk="0" fontAlgn="base" latinLnBrk="0" hangingPunct="0">
                <a:lnSpc>
                  <a:spcPct val="100000"/>
                </a:lnSpc>
                <a:spcBef>
                  <a:spcPct val="0"/>
                </a:spcBef>
                <a:spcAft>
                  <a:spcPct val="0"/>
                </a:spcAft>
                <a:buClrTx/>
                <a:buSzTx/>
                <a:buFontTx/>
                <a:buNone/>
                <a:defRPr/>
              </a:pPr>
              <a:r>
                <a:rPr kumimoji="0" lang="en-US" altLang="zh-CN" sz="9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GB28181</a:t>
              </a:r>
              <a:r>
                <a:rPr kumimoji="0" lang="zh-CN" altLang="en-US" sz="9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标准</a:t>
              </a:r>
              <a:endParaRPr kumimoji="0" lang="en-US" altLang="zh-CN" sz="9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18" y="4556931"/>
            <a:ext cx="2050118" cy="851132"/>
          </a:xfrm>
          <a:prstGeom prst="rect">
            <a:avLst/>
          </a:prstGeom>
        </p:spPr>
      </p:pic>
      <p:sp>
        <p:nvSpPr>
          <p:cNvPr id="15" name="矩形 14"/>
          <p:cNvSpPr/>
          <p:nvPr/>
        </p:nvSpPr>
        <p:spPr>
          <a:xfrm>
            <a:off x="564218" y="1154698"/>
            <a:ext cx="2050118" cy="338554"/>
          </a:xfrm>
          <a:prstGeom prst="rect">
            <a:avLst/>
          </a:prstGeom>
          <a:solidFill>
            <a:srgbClr val="91A76D"/>
          </a:solidFill>
          <a:ln w="3175" cap="flat" cmpd="sng" algn="ctr">
            <a:noFill/>
            <a:prstDash val="solid"/>
          </a:ln>
        </p:spPr>
        <p:txBody>
          <a:bodyPr wrap="square" rtlCol="0" anchor="ctr">
            <a:spAutoFit/>
          </a:bodyPr>
          <a:lstStyle/>
          <a:p>
            <a:pPr marL="0" marR="0" lvl="0" indent="0" algn="ctr" defTabSz="868045" rtl="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前端设备</a:t>
            </a:r>
            <a:endParaRPr kumimoji="1"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5" name="组合 24"/>
          <p:cNvGrpSpPr/>
          <p:nvPr/>
        </p:nvGrpSpPr>
        <p:grpSpPr>
          <a:xfrm>
            <a:off x="2476499" y="2381251"/>
            <a:ext cx="904875" cy="2876550"/>
            <a:chOff x="2476500" y="2381250"/>
            <a:chExt cx="857250" cy="3514725"/>
          </a:xfrm>
        </p:grpSpPr>
        <p:cxnSp>
          <p:nvCxnSpPr>
            <p:cNvPr id="23" name="直接连接符 22"/>
            <p:cNvCxnSpPr/>
            <p:nvPr/>
          </p:nvCxnSpPr>
          <p:spPr>
            <a:xfrm>
              <a:off x="2476500" y="4138612"/>
              <a:ext cx="857250" cy="0"/>
            </a:xfrm>
            <a:prstGeom prst="line">
              <a:avLst/>
            </a:prstGeom>
          </p:spPr>
          <p:style>
            <a:lnRef idx="3">
              <a:schemeClr val="accent3"/>
            </a:lnRef>
            <a:fillRef idx="0">
              <a:schemeClr val="accent3"/>
            </a:fillRef>
            <a:effectRef idx="2">
              <a:schemeClr val="accent3"/>
            </a:effectRef>
            <a:fontRef idx="minor">
              <a:schemeClr val="tx1"/>
            </a:fontRef>
          </p:style>
        </p:cxnSp>
        <p:sp>
          <p:nvSpPr>
            <p:cNvPr id="18" name="任意多边形 17"/>
            <p:cNvSpPr/>
            <p:nvPr/>
          </p:nvSpPr>
          <p:spPr>
            <a:xfrm>
              <a:off x="2600325" y="2381250"/>
              <a:ext cx="381000" cy="3514725"/>
            </a:xfrm>
            <a:custGeom>
              <a:avLst/>
              <a:gdLst>
                <a:gd name="connsiteX0" fmla="*/ 0 w 381000"/>
                <a:gd name="connsiteY0" fmla="*/ 0 h 3514725"/>
                <a:gd name="connsiteX1" fmla="*/ 381000 w 381000"/>
                <a:gd name="connsiteY1" fmla="*/ 0 h 3514725"/>
                <a:gd name="connsiteX2" fmla="*/ 381000 w 381000"/>
                <a:gd name="connsiteY2" fmla="*/ 3514725 h 3514725"/>
                <a:gd name="connsiteX3" fmla="*/ 19050 w 381000"/>
                <a:gd name="connsiteY3" fmla="*/ 3514725 h 3514725"/>
              </a:gdLst>
              <a:ahLst/>
              <a:cxnLst>
                <a:cxn ang="0">
                  <a:pos x="connsiteX0" y="connsiteY0"/>
                </a:cxn>
                <a:cxn ang="0">
                  <a:pos x="connsiteX1" y="connsiteY1"/>
                </a:cxn>
                <a:cxn ang="0">
                  <a:pos x="connsiteX2" y="connsiteY2"/>
                </a:cxn>
                <a:cxn ang="0">
                  <a:pos x="connsiteX3" y="connsiteY3"/>
                </a:cxn>
              </a:cxnLst>
              <a:rect l="l" t="t" r="r" b="b"/>
              <a:pathLst>
                <a:path w="381000" h="3514725">
                  <a:moveTo>
                    <a:pt x="0" y="0"/>
                  </a:moveTo>
                  <a:lnTo>
                    <a:pt x="381000" y="0"/>
                  </a:lnTo>
                  <a:lnTo>
                    <a:pt x="381000" y="3514725"/>
                  </a:lnTo>
                  <a:lnTo>
                    <a:pt x="19050" y="3514725"/>
                  </a:ln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E75B5"/>
                </a:solidFill>
                <a:effectLst/>
                <a:uLnTx/>
                <a:uFillTx/>
                <a:latin typeface="Times New Roman" panose="02020603050405020304"/>
                <a:ea typeface="微软雅黑" panose="020B0503020204020204" pitchFamily="34" charset="-122"/>
                <a:cs typeface="+mn-cs"/>
              </a:endParaRPr>
            </a:p>
          </p:txBody>
        </p:sp>
      </p:grpSp>
      <p:cxnSp>
        <p:nvCxnSpPr>
          <p:cNvPr id="20" name="直接连接符 19"/>
          <p:cNvCxnSpPr/>
          <p:nvPr/>
        </p:nvCxnSpPr>
        <p:spPr>
          <a:xfrm>
            <a:off x="2981325" y="4162425"/>
            <a:ext cx="0" cy="9525"/>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556" y="3203776"/>
            <a:ext cx="1897544" cy="1188823"/>
          </a:xfrm>
          <a:prstGeom prst="rect">
            <a:avLst/>
          </a:prstGeom>
        </p:spPr>
      </p:pic>
      <p:sp>
        <p:nvSpPr>
          <p:cNvPr id="27" name="矩形 26"/>
          <p:cNvSpPr/>
          <p:nvPr/>
        </p:nvSpPr>
        <p:spPr>
          <a:xfrm>
            <a:off x="3719034" y="1154698"/>
            <a:ext cx="2050118" cy="338554"/>
          </a:xfrm>
          <a:prstGeom prst="rect">
            <a:avLst/>
          </a:prstGeom>
          <a:solidFill>
            <a:srgbClr val="91A76D"/>
          </a:solidFill>
          <a:ln w="3175" cap="flat" cmpd="sng" algn="ctr">
            <a:noFill/>
            <a:prstDash val="solid"/>
          </a:ln>
        </p:spPr>
        <p:txBody>
          <a:bodyPr wrap="square" rtlCol="0" anchor="ctr">
            <a:spAutoFit/>
          </a:bodyPr>
          <a:lstStyle/>
          <a:p>
            <a:pPr marL="0" marR="0" lvl="0" indent="0" algn="ctr" defTabSz="868045" rtl="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边缘端设备</a:t>
            </a:r>
            <a:endParaRPr kumimoji="1"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2" name="直接连接符 31"/>
          <p:cNvCxnSpPr/>
          <p:nvPr/>
        </p:nvCxnSpPr>
        <p:spPr>
          <a:xfrm>
            <a:off x="3907742" y="3978473"/>
            <a:ext cx="371475" cy="0"/>
          </a:xfrm>
          <a:prstGeom prst="line">
            <a:avLst/>
          </a:prstGeom>
        </p:spPr>
        <p:style>
          <a:lnRef idx="3">
            <a:schemeClr val="accent3"/>
          </a:lnRef>
          <a:fillRef idx="0">
            <a:schemeClr val="accent3"/>
          </a:fillRef>
          <a:effectRef idx="2">
            <a:schemeClr val="accent3"/>
          </a:effectRef>
          <a:fontRef idx="minor">
            <a:schemeClr val="tx1"/>
          </a:fontRef>
        </p:style>
      </p:cxnSp>
      <p:sp>
        <p:nvSpPr>
          <p:cNvPr id="34" name="矩形 33"/>
          <p:cNvSpPr/>
          <p:nvPr/>
        </p:nvSpPr>
        <p:spPr>
          <a:xfrm>
            <a:off x="7371680" y="1154698"/>
            <a:ext cx="4072972" cy="338554"/>
          </a:xfrm>
          <a:prstGeom prst="rect">
            <a:avLst/>
          </a:prstGeom>
          <a:solidFill>
            <a:srgbClr val="91A76D"/>
          </a:solidFill>
          <a:ln w="3175" cap="flat" cmpd="sng" algn="ctr">
            <a:noFill/>
            <a:prstDash val="solid"/>
          </a:ln>
        </p:spPr>
        <p:txBody>
          <a:bodyPr wrap="square" rtlCol="0" anchor="ctr">
            <a:spAutoFit/>
          </a:bodyPr>
          <a:lstStyle/>
          <a:p>
            <a:pPr marL="0" marR="0" lvl="0" indent="0" algn="ctr" defTabSz="868045" rtl="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后端应用</a:t>
            </a:r>
            <a:endParaRPr kumimoji="1"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7" name="组合 36"/>
          <p:cNvGrpSpPr/>
          <p:nvPr/>
        </p:nvGrpSpPr>
        <p:grpSpPr>
          <a:xfrm>
            <a:off x="564218" y="3150636"/>
            <a:ext cx="2050118" cy="1256033"/>
            <a:chOff x="564218" y="3136566"/>
            <a:chExt cx="2050118" cy="1256033"/>
          </a:xfrm>
        </p:grpSpPr>
        <p:sp>
          <p:nvSpPr>
            <p:cNvPr id="11" name="矩形 10"/>
            <p:cNvSpPr/>
            <p:nvPr/>
          </p:nvSpPr>
          <p:spPr>
            <a:xfrm>
              <a:off x="564218" y="3136566"/>
              <a:ext cx="2050118" cy="1256033"/>
            </a:xfrm>
            <a:prstGeom prst="rect">
              <a:avLst/>
            </a:prstGeom>
            <a:solidFill>
              <a:schemeClr val="bg1">
                <a:lumMod val="85000"/>
              </a:schemeClr>
            </a:solidFill>
            <a:ln w="3175" cap="flat" cmpd="sng" algn="ctr">
              <a:noFill/>
              <a:prstDash val="solid"/>
            </a:ln>
          </p:spPr>
          <p:txBody>
            <a:bodyPr wrap="square" rtlCol="0" anchor="ctr">
              <a:noAutofit/>
            </a:bodyPr>
            <a:lstStyle/>
            <a:p>
              <a:pPr marL="0" marR="0" lvl="0" indent="0" algn="ctr" defTabSz="868045" rtl="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Picture 2" descr="DS-2DF3404I-DX(S6/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749" y="3136566"/>
              <a:ext cx="1202228" cy="80148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bwMode="auto">
            <a:xfrm>
              <a:off x="883320" y="3937466"/>
              <a:ext cx="1475143" cy="402291"/>
            </a:xfrm>
            <a:prstGeom prst="rect">
              <a:avLst/>
            </a:prstGeom>
            <a:solidFill>
              <a:srgbClr val="0070C0"/>
            </a:solidFill>
            <a:ln w="6350" cap="flat" cmpd="sng" algn="ctr">
              <a:noFill/>
              <a:prstDash val="solid"/>
              <a:miter lim="800000"/>
            </a:ln>
            <a:effectLst/>
          </p:spPr>
          <p:txBody>
            <a:bodyPr vertOverflow="overflow" horzOverflow="overflow" vert="horz" wrap="square" lIns="96742" tIns="48371" rIns="96742" bIns="48371" numCol="1" spcCol="0" rtlCol="0" fromWordArt="0" anchor="ctr" anchorCtr="0" forceAA="0" compatLnSpc="1">
              <a:noAutofit/>
            </a:bodyPr>
            <a:lstStyle/>
            <a:p>
              <a:pPr marL="0" marR="0" lvl="0" indent="0" algn="ctr" defTabSz="967105" rtl="0" eaLnBrk="0" fontAlgn="base" latinLnBrk="0" hangingPunct="0">
                <a:lnSpc>
                  <a:spcPct val="100000"/>
                </a:lnSpc>
                <a:spcBef>
                  <a:spcPct val="0"/>
                </a:spcBef>
                <a:spcAft>
                  <a:spcPct val="0"/>
                </a:spcAft>
                <a:buClrTx/>
                <a:buSzTx/>
                <a:buFontTx/>
                <a:buNone/>
                <a:defRPr/>
              </a:pPr>
              <a:r>
                <a:rPr kumimoji="0" lang="en-US" altLang="zh-CN" sz="9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GB28181</a:t>
              </a:r>
              <a:r>
                <a:rPr kumimoji="0" lang="zh-CN" altLang="en-US" sz="9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标准</a:t>
              </a:r>
              <a:endParaRPr kumimoji="0" lang="en-US" altLang="zh-CN" sz="9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43" name="文本框 42"/>
          <p:cNvSpPr txBox="1"/>
          <p:nvPr/>
        </p:nvSpPr>
        <p:spPr bwMode="auto">
          <a:xfrm>
            <a:off x="3303769" y="5000006"/>
            <a:ext cx="800101" cy="354565"/>
          </a:xfrm>
          <a:prstGeom prst="rect">
            <a:avLst/>
          </a:prstGeom>
          <a:noFill/>
          <a:ln w="12700" algn="ctr">
            <a:noFill/>
            <a:miter lim="800000"/>
          </a:ln>
        </p:spPr>
        <p:txBody>
          <a:bodyPr wrap="square" lIns="0" tIns="71524" rIns="0" bIns="71524" rtlCol="0" anchor="ctr" anchorCtr="0">
            <a:noAutofit/>
          </a:bodyPr>
          <a:lstStyle/>
          <a:p>
            <a:pPr marL="0" marR="0" lvl="0" indent="0" algn="ctr" defTabSz="685800" rtl="0" eaLnBrk="1" fontAlgn="auto" latinLnBrk="0" hangingPunct="1">
              <a:lnSpc>
                <a:spcPct val="100000"/>
              </a:lnSpc>
              <a:spcBef>
                <a:spcPct val="20000"/>
              </a:spcBef>
              <a:spcAft>
                <a:spcPts val="0"/>
              </a:spcAft>
              <a:buClrTx/>
              <a:buSzTx/>
              <a:buFontTx/>
              <a:buNone/>
              <a:defRPr/>
            </a:pPr>
            <a:r>
              <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rPr>
              <a:t>交换机</a:t>
            </a:r>
            <a:endPar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44" name="文本框 43"/>
          <p:cNvSpPr txBox="1"/>
          <p:nvPr/>
        </p:nvSpPr>
        <p:spPr bwMode="auto">
          <a:xfrm>
            <a:off x="4671861" y="4353827"/>
            <a:ext cx="921465" cy="399991"/>
          </a:xfrm>
          <a:prstGeom prst="rect">
            <a:avLst/>
          </a:prstGeom>
          <a:noFill/>
          <a:ln w="12700" algn="ctr">
            <a:noFill/>
            <a:miter lim="800000"/>
          </a:ln>
        </p:spPr>
        <p:txBody>
          <a:bodyPr wrap="square" lIns="0" tIns="71524" rIns="0" bIns="71524" rtlCol="0" anchor="ctr" anchorCtr="0">
            <a:noAutofit/>
          </a:bodyPr>
          <a:lstStyle/>
          <a:p>
            <a:pPr marL="0" marR="0" lvl="0" indent="0" algn="ctr" defTabSz="685800" rtl="0" eaLnBrk="1" fontAlgn="auto" latinLnBrk="0" hangingPunct="1">
              <a:lnSpc>
                <a:spcPct val="100000"/>
              </a:lnSpc>
              <a:spcBef>
                <a:spcPct val="20000"/>
              </a:spcBef>
              <a:spcAft>
                <a:spcPts val="0"/>
              </a:spcAft>
              <a:buClrTx/>
              <a:buSzTx/>
              <a:buFontTx/>
              <a:buNone/>
              <a:defRPr/>
            </a:pPr>
            <a:r>
              <a:rPr kumimoji="0" lang="en-US" altLang="zh-CN"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rPr>
              <a:t>AI</a:t>
            </a:r>
            <a:r>
              <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rPr>
              <a:t>服务器</a:t>
            </a:r>
            <a:endParaRPr kumimoji="0" lang="en-US" altLang="zh-CN"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685800" rtl="0" eaLnBrk="1" fontAlgn="auto" latinLnBrk="0" hangingPunct="1">
              <a:lnSpc>
                <a:spcPct val="100000"/>
              </a:lnSpc>
              <a:spcBef>
                <a:spcPct val="20000"/>
              </a:spcBef>
              <a:spcAft>
                <a:spcPts val="0"/>
              </a:spcAft>
              <a:buClrTx/>
              <a:buSzTx/>
              <a:buFontTx/>
              <a:buNone/>
              <a:defRPr/>
            </a:pPr>
            <a:r>
              <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rPr>
              <a:t>广播一体机</a:t>
            </a:r>
            <a:endPar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46" name="矩形 45"/>
          <p:cNvSpPr/>
          <p:nvPr/>
        </p:nvSpPr>
        <p:spPr>
          <a:xfrm>
            <a:off x="7270036" y="1814766"/>
            <a:ext cx="4331414" cy="4385341"/>
          </a:xfrm>
          <a:prstGeom prst="rect">
            <a:avLst/>
          </a:prstGeom>
          <a:noFill/>
          <a:ln w="3175" cap="flat" cmpd="sng" algn="ctr">
            <a:solidFill>
              <a:schemeClr val="bg1">
                <a:lumMod val="65000"/>
              </a:schemeClr>
            </a:solidFill>
            <a:prstDash val="dash"/>
          </a:ln>
        </p:spPr>
        <p:txBody>
          <a:bodyPr wrap="square" rtlCol="0" anchor="ctr">
            <a:spAutoFit/>
          </a:bodyPr>
          <a:lstStyle/>
          <a:p>
            <a:pPr marL="0" marR="0" lvl="0" indent="0" algn="ctr" defTabSz="868045" rtl="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1" name="图片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6151" y="2935229"/>
            <a:ext cx="1654754" cy="1076325"/>
          </a:xfrm>
          <a:prstGeom prst="rect">
            <a:avLst/>
          </a:prstGeom>
        </p:spPr>
      </p:pic>
      <p:sp>
        <p:nvSpPr>
          <p:cNvPr id="55" name="文本框 54"/>
          <p:cNvSpPr txBox="1"/>
          <p:nvPr/>
        </p:nvSpPr>
        <p:spPr bwMode="auto">
          <a:xfrm>
            <a:off x="7528478" y="4132503"/>
            <a:ext cx="2809577" cy="354565"/>
          </a:xfrm>
          <a:prstGeom prst="rect">
            <a:avLst/>
          </a:prstGeom>
          <a:noFill/>
          <a:ln w="12700" algn="ctr">
            <a:noFill/>
            <a:miter lim="800000"/>
          </a:ln>
        </p:spPr>
        <p:txBody>
          <a:bodyPr wrap="square" lIns="0" tIns="71524" rIns="0" bIns="71524" rtlCol="0" anchor="ctr" anchorCtr="0">
            <a:noAutofit/>
          </a:bodyPr>
          <a:lstStyle/>
          <a:p>
            <a:pPr marL="0" marR="0" lvl="0" indent="0" algn="ctr" defTabSz="685800" rtl="0" eaLnBrk="1" fontAlgn="auto" latinLnBrk="0" hangingPunct="1">
              <a:lnSpc>
                <a:spcPct val="100000"/>
              </a:lnSpc>
              <a:spcBef>
                <a:spcPct val="20000"/>
              </a:spcBef>
              <a:spcAft>
                <a:spcPts val="0"/>
              </a:spcAft>
              <a:buClrTx/>
              <a:buSzTx/>
              <a:buFontTx/>
              <a:buNone/>
              <a:defRPr/>
            </a:pPr>
            <a:r>
              <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rPr>
              <a:t>第三方系统</a:t>
            </a:r>
            <a:endParaRPr kumimoji="0" lang="en-US" altLang="zh-CN"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685800" rtl="0" eaLnBrk="1" fontAlgn="auto" latinLnBrk="0" hangingPunct="1">
              <a:lnSpc>
                <a:spcPct val="100000"/>
              </a:lnSpc>
              <a:spcBef>
                <a:spcPct val="20000"/>
              </a:spcBef>
              <a:spcAft>
                <a:spcPts val="0"/>
              </a:spcAft>
              <a:buClrTx/>
              <a:buSzTx/>
              <a:buFontTx/>
              <a:buNone/>
              <a:defRPr/>
            </a:pPr>
            <a:r>
              <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rPr>
              <a:t>（槽车控制室、智慧运营与调度指挥中心）</a:t>
            </a:r>
            <a:endPar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57" name="图片 5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5816625" y="3559828"/>
            <a:ext cx="1958283" cy="895215"/>
          </a:xfrm>
          <a:prstGeom prst="rect">
            <a:avLst/>
          </a:prstGeom>
        </p:spPr>
      </p:pic>
      <p:cxnSp>
        <p:nvCxnSpPr>
          <p:cNvPr id="58" name="直接连接符 57"/>
          <p:cNvCxnSpPr/>
          <p:nvPr/>
        </p:nvCxnSpPr>
        <p:spPr>
          <a:xfrm>
            <a:off x="6038166" y="3952121"/>
            <a:ext cx="477062"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60" name="直接连接符 59"/>
          <p:cNvCxnSpPr/>
          <p:nvPr/>
        </p:nvCxnSpPr>
        <p:spPr>
          <a:xfrm>
            <a:off x="7008668" y="3951536"/>
            <a:ext cx="1324841" cy="0"/>
          </a:xfrm>
          <a:prstGeom prst="line">
            <a:avLst/>
          </a:prstGeom>
        </p:spPr>
        <p:style>
          <a:lnRef idx="3">
            <a:schemeClr val="accent3"/>
          </a:lnRef>
          <a:fillRef idx="0">
            <a:schemeClr val="accent3"/>
          </a:fillRef>
          <a:effectRef idx="2">
            <a:schemeClr val="accent3"/>
          </a:effectRef>
          <a:fontRef idx="minor">
            <a:schemeClr val="tx1"/>
          </a:fontRef>
        </p:style>
      </p:cxnSp>
      <p:pic>
        <p:nvPicPr>
          <p:cNvPr id="47" name="图片 46"/>
          <p:cNvPicPr>
            <a:picLocks noChangeAspect="1"/>
          </p:cNvPicPr>
          <p:nvPr/>
        </p:nvPicPr>
        <p:blipFill>
          <a:blip r:embed="rId7"/>
          <a:stretch>
            <a:fillRect/>
          </a:stretch>
        </p:blipFill>
        <p:spPr>
          <a:xfrm>
            <a:off x="8087337" y="2935229"/>
            <a:ext cx="1344466" cy="1131482"/>
          </a:xfrm>
          <a:prstGeom prst="rect">
            <a:avLst/>
          </a:prstGeom>
        </p:spPr>
      </p:pic>
      <p:sp>
        <p:nvSpPr>
          <p:cNvPr id="67" name="文本框 66"/>
          <p:cNvSpPr txBox="1"/>
          <p:nvPr/>
        </p:nvSpPr>
        <p:spPr bwMode="auto">
          <a:xfrm>
            <a:off x="6311739" y="5003466"/>
            <a:ext cx="800101" cy="354565"/>
          </a:xfrm>
          <a:prstGeom prst="rect">
            <a:avLst/>
          </a:prstGeom>
          <a:noFill/>
          <a:ln w="12700" algn="ctr">
            <a:noFill/>
            <a:miter lim="800000"/>
          </a:ln>
        </p:spPr>
        <p:txBody>
          <a:bodyPr wrap="square" lIns="0" tIns="71524" rIns="0" bIns="71524" rtlCol="0" anchor="ctr" anchorCtr="0">
            <a:noAutofit/>
          </a:bodyPr>
          <a:lstStyle/>
          <a:p>
            <a:pPr marL="0" marR="0" lvl="0" indent="0" algn="ctr" defTabSz="685800" rtl="0" eaLnBrk="1" fontAlgn="auto" latinLnBrk="0" hangingPunct="1">
              <a:lnSpc>
                <a:spcPct val="100000"/>
              </a:lnSpc>
              <a:spcBef>
                <a:spcPct val="20000"/>
              </a:spcBef>
              <a:spcAft>
                <a:spcPts val="0"/>
              </a:spcAft>
              <a:buClrTx/>
              <a:buSzTx/>
              <a:buFontTx/>
              <a:buNone/>
              <a:defRPr/>
            </a:pPr>
            <a:r>
              <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rPr>
              <a:t>交换机</a:t>
            </a:r>
            <a:endPar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45" name="Picture 4" descr="DS-KBI2G01"/>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50" b="92793" l="23795" r="83735"/>
                    </a14:imgEffect>
                  </a14:imgLayer>
                </a14:imgProps>
              </a:ext>
              <a:ext uri="{28A0092B-C50C-407E-A947-70E740481C1C}">
                <a14:useLocalDpi xmlns:a14="http://schemas.microsoft.com/office/drawing/2010/main" val="0"/>
              </a:ext>
            </a:extLst>
          </a:blip>
          <a:srcRect/>
          <a:stretch>
            <a:fillRect/>
          </a:stretch>
        </p:blipFill>
        <p:spPr bwMode="auto">
          <a:xfrm>
            <a:off x="8097721" y="4967843"/>
            <a:ext cx="1413990" cy="734167"/>
          </a:xfrm>
          <a:prstGeom prst="rect">
            <a:avLst/>
          </a:prstGeom>
          <a:noFill/>
          <a:extLst>
            <a:ext uri="{909E8E84-426E-40DD-AFC4-6F175D3DCCD1}">
              <a14:hiddenFill xmlns:a14="http://schemas.microsoft.com/office/drawing/2010/main">
                <a:solidFill>
                  <a:srgbClr val="FFFFFF"/>
                </a:solidFill>
              </a14:hiddenFill>
            </a:ext>
          </a:extLst>
        </p:spPr>
      </p:pic>
      <p:sp>
        <p:nvSpPr>
          <p:cNvPr id="48" name="文本框 47"/>
          <p:cNvSpPr txBox="1"/>
          <p:nvPr/>
        </p:nvSpPr>
        <p:spPr>
          <a:xfrm>
            <a:off x="8626591" y="5649424"/>
            <a:ext cx="492443" cy="276999"/>
          </a:xfrm>
          <a:prstGeom prst="rect">
            <a:avLst/>
          </a:prstGeom>
          <a:noFill/>
          <a:ln w="12700" algn="ctr">
            <a:noFill/>
            <a:miter lim="800000"/>
          </a:ln>
        </p:spPr>
        <p:txBody>
          <a:bodyPr wrap="square" lIns="0" tIns="71524" rIns="0" bIns="71524" rtlCol="0" anchor="ctr" anchorCtr="0">
            <a:noAutofit/>
          </a:bodyPr>
          <a:lstStyle>
            <a:defPPr>
              <a:defRPr lang="zh-CN"/>
            </a:defPPr>
            <a:lvl1pPr marR="0" indent="0" algn="ctr" defTabSz="685800" fontAlgn="auto">
              <a:lnSpc>
                <a:spcPct val="100000"/>
              </a:lnSpc>
              <a:spcBef>
                <a:spcPct val="20000"/>
              </a:spcBef>
              <a:spcAft>
                <a:spcPts val="0"/>
              </a:spcAft>
              <a:buClrTx/>
              <a:buSzTx/>
              <a:buFontTx/>
              <a:buNone/>
              <a:defRPr sz="1200" b="1" kern="0">
                <a:solidFill>
                  <a:schemeClr val="tx1">
                    <a:lumMod val="75000"/>
                  </a:schemeClr>
                </a:solidFill>
                <a:latin typeface="+mn-ea"/>
              </a:defRPr>
            </a:lvl1pPr>
          </a:lstStyle>
          <a:p>
            <a:pPr marL="0" marR="0" lvl="0" indent="0" algn="ctr" defTabSz="685800" rtl="0" eaLnBrk="1" fontAlgn="auto" latinLnBrk="0" hangingPunct="1">
              <a:lnSpc>
                <a:spcPct val="100000"/>
              </a:lnSpc>
              <a:spcBef>
                <a:spcPct val="20000"/>
              </a:spcBef>
              <a:spcAft>
                <a:spcPts val="0"/>
              </a:spcAft>
              <a:buClrTx/>
              <a:buSzTx/>
              <a:buFontTx/>
              <a:buNone/>
              <a:defRPr/>
            </a:pPr>
            <a:r>
              <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rPr>
              <a:t>话筒</a:t>
            </a:r>
            <a:endPar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56" name="矩形 55"/>
          <p:cNvSpPr/>
          <p:nvPr/>
        </p:nvSpPr>
        <p:spPr bwMode="auto">
          <a:xfrm>
            <a:off x="878669" y="5483822"/>
            <a:ext cx="1475143" cy="402291"/>
          </a:xfrm>
          <a:prstGeom prst="rect">
            <a:avLst/>
          </a:prstGeom>
          <a:solidFill>
            <a:srgbClr val="0070C0"/>
          </a:solidFill>
          <a:ln w="6350" cap="flat" cmpd="sng" algn="ctr">
            <a:noFill/>
            <a:prstDash val="solid"/>
            <a:miter lim="800000"/>
          </a:ln>
          <a:effectLst/>
        </p:spPr>
        <p:txBody>
          <a:bodyPr vertOverflow="overflow" horzOverflow="overflow" vert="horz" wrap="square" lIns="96742" tIns="48371" rIns="96742" bIns="48371" numCol="1" spcCol="0" rtlCol="0" fromWordArt="0" anchor="ctr" anchorCtr="0" forceAA="0" compatLnSpc="1">
            <a:noAutofit/>
          </a:bodyPr>
          <a:lstStyle/>
          <a:p>
            <a:pPr marL="0" marR="0" lvl="0" indent="0" algn="ctr" defTabSz="967105" rtl="0" eaLnBrk="0" fontAlgn="base" latinLnBrk="0" hangingPunct="0">
              <a:lnSpc>
                <a:spcPct val="100000"/>
              </a:lnSpc>
              <a:spcBef>
                <a:spcPct val="0"/>
              </a:spcBef>
              <a:spcAft>
                <a:spcPct val="0"/>
              </a:spcAft>
              <a:buClrTx/>
              <a:buSzTx/>
              <a:buFontTx/>
              <a:buNone/>
              <a:defRPr/>
            </a:pPr>
            <a:r>
              <a:rPr kumimoji="0" lang="zh-CN" altLang="en-US" sz="9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防爆扬声器</a:t>
            </a:r>
            <a:endParaRPr kumimoji="0" lang="en-US" altLang="zh-CN" sz="9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cxnSp>
        <p:nvCxnSpPr>
          <p:cNvPr id="62" name="直接连接符 61"/>
          <p:cNvCxnSpPr/>
          <p:nvPr/>
        </p:nvCxnSpPr>
        <p:spPr>
          <a:xfrm>
            <a:off x="8939988" y="4556930"/>
            <a:ext cx="0" cy="502365"/>
          </a:xfrm>
          <a:prstGeom prst="line">
            <a:avLst/>
          </a:prstGeom>
        </p:spPr>
        <p:style>
          <a:lnRef idx="3">
            <a:schemeClr val="accent3"/>
          </a:lnRef>
          <a:fillRef idx="0">
            <a:schemeClr val="accent3"/>
          </a:fillRef>
          <a:effectRef idx="2">
            <a:schemeClr val="accent3"/>
          </a:effectRef>
          <a:fontRef idx="minor">
            <a:schemeClr val="tx1"/>
          </a:fontRef>
        </p:style>
      </p:cxnSp>
      <p:sp>
        <p:nvSpPr>
          <p:cNvPr id="63" name="文本框 62"/>
          <p:cNvSpPr txBox="1"/>
          <p:nvPr/>
        </p:nvSpPr>
        <p:spPr bwMode="auto">
          <a:xfrm>
            <a:off x="6957730" y="3616384"/>
            <a:ext cx="800101" cy="354565"/>
          </a:xfrm>
          <a:prstGeom prst="rect">
            <a:avLst/>
          </a:prstGeom>
          <a:noFill/>
          <a:ln w="12700" algn="ctr">
            <a:noFill/>
            <a:miter lim="800000"/>
          </a:ln>
        </p:spPr>
        <p:txBody>
          <a:bodyPr wrap="square" lIns="0" tIns="71524" rIns="0" bIns="71524" rtlCol="0" anchor="ctr" anchorCtr="0">
            <a:noAutofit/>
          </a:bodyPr>
          <a:lstStyle/>
          <a:p>
            <a:pPr marL="0" marR="0" lvl="0" indent="0" algn="ctr" defTabSz="685800" rtl="0" eaLnBrk="1" fontAlgn="auto" latinLnBrk="0" hangingPunct="1">
              <a:lnSpc>
                <a:spcPct val="100000"/>
              </a:lnSpc>
              <a:spcBef>
                <a:spcPct val="20000"/>
              </a:spcBef>
              <a:spcAft>
                <a:spcPts val="0"/>
              </a:spcAft>
              <a:buClrTx/>
              <a:buSzTx/>
              <a:buFontTx/>
              <a:buNone/>
              <a:defRPr/>
            </a:pPr>
            <a:r>
              <a:rPr kumimoji="0" lang="zh-CN" altLang="en-US" sz="10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rPr>
              <a:t>告警推送</a:t>
            </a:r>
            <a:endParaRPr kumimoji="0" lang="zh-CN" altLang="en-US" sz="10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40" name="直接连接符 39"/>
          <p:cNvCxnSpPr/>
          <p:nvPr/>
        </p:nvCxnSpPr>
        <p:spPr>
          <a:xfrm flipV="1">
            <a:off x="3907742" y="2777972"/>
            <a:ext cx="445183" cy="536728"/>
          </a:xfrm>
          <a:prstGeom prst="line">
            <a:avLst/>
          </a:prstGeom>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4279217" y="2065859"/>
            <a:ext cx="1868359" cy="821740"/>
          </a:xfrm>
          <a:prstGeom prst="rect">
            <a:avLst/>
          </a:prstGeom>
          <a:solidFill>
            <a:srgbClr val="33BDE1"/>
          </a:solidFill>
          <a:ln w="3175" cap="flat" cmpd="sng" algn="ctr">
            <a:noFill/>
            <a:prstDash val="solid"/>
          </a:ln>
        </p:spPr>
        <p:txBody>
          <a:bodyPr wrap="square" rtlCol="0" anchor="ctr">
            <a:noAutofit/>
          </a:bodyPr>
          <a:lstStyle/>
          <a:p>
            <a:pPr algn="ctr" defTabSz="868045"/>
            <a:r>
              <a:rPr kumimoji="1" lang="zh-CN" altLang="en-US" sz="16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现有存储系统</a:t>
            </a:r>
            <a:endParaRPr kumimoji="1" lang="en-US" altLang="zh-CN" sz="16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868045"/>
            <a:r>
              <a:rPr kumimoji="1" lang="zh-CN" altLang="en-US" sz="16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注：存储历史视频</a:t>
            </a:r>
            <a:endParaRPr kumimoji="1" lang="zh-CN" altLang="en-US" sz="16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556" y="5037667"/>
            <a:ext cx="1289825" cy="808083"/>
          </a:xfrm>
          <a:prstGeom prst="rect">
            <a:avLst/>
          </a:prstGeom>
        </p:spPr>
      </p:pic>
      <p:sp>
        <p:nvSpPr>
          <p:cNvPr id="49" name="文本框 48"/>
          <p:cNvSpPr txBox="1"/>
          <p:nvPr/>
        </p:nvSpPr>
        <p:spPr bwMode="auto">
          <a:xfrm>
            <a:off x="4103870" y="5823675"/>
            <a:ext cx="1858780" cy="399991"/>
          </a:xfrm>
          <a:prstGeom prst="rect">
            <a:avLst/>
          </a:prstGeom>
          <a:noFill/>
          <a:ln w="12700" algn="ctr">
            <a:noFill/>
            <a:miter lim="800000"/>
          </a:ln>
        </p:spPr>
        <p:txBody>
          <a:bodyPr wrap="square" lIns="0" tIns="71524" rIns="0" bIns="71524" rtlCol="0" anchor="ctr" anchorCtr="0">
            <a:noAutofit/>
          </a:bodyPr>
          <a:lstStyle/>
          <a:p>
            <a:pPr marL="0" marR="0" lvl="0" indent="0" algn="ctr" defTabSz="685800" rtl="0" eaLnBrk="1" fontAlgn="auto" latinLnBrk="0" hangingPunct="1">
              <a:lnSpc>
                <a:spcPct val="100000"/>
              </a:lnSpc>
              <a:spcBef>
                <a:spcPct val="20000"/>
              </a:spcBef>
              <a:spcAft>
                <a:spcPts val="0"/>
              </a:spcAft>
              <a:buClrTx/>
              <a:buSzTx/>
              <a:buFontTx/>
              <a:buNone/>
              <a:defRPr/>
            </a:pPr>
            <a:r>
              <a:rPr lang="zh-CN" altLang="en-US" sz="1200" b="1" kern="0" dirty="0">
                <a:solidFill>
                  <a:srgbClr val="2E75B5">
                    <a:lumMod val="75000"/>
                  </a:srgbClr>
                </a:solidFill>
                <a:latin typeface="微软雅黑" panose="020B0503020204020204" pitchFamily="34" charset="-122"/>
                <a:ea typeface="微软雅黑" panose="020B0503020204020204" pitchFamily="34" charset="-122"/>
                <a:sym typeface="+mn-ea"/>
              </a:rPr>
              <a:t>事件存储服务器</a:t>
            </a:r>
            <a:endParaRPr lang="en-US" altLang="zh-CN" sz="1200" b="1" kern="0" dirty="0">
              <a:solidFill>
                <a:srgbClr val="2E75B5">
                  <a:lumMod val="75000"/>
                </a:srgbClr>
              </a:solidFill>
              <a:latin typeface="微软雅黑" panose="020B0503020204020204" pitchFamily="34" charset="-122"/>
              <a:ea typeface="微软雅黑" panose="020B0503020204020204" pitchFamily="34" charset="-122"/>
              <a:sym typeface="+mn-ea"/>
            </a:endParaRPr>
          </a:p>
          <a:p>
            <a:pPr marL="0" marR="0" lvl="0" indent="0" algn="ctr" defTabSz="685800" rtl="0" eaLnBrk="1" fontAlgn="auto" latinLnBrk="0" hangingPunct="1">
              <a:lnSpc>
                <a:spcPct val="100000"/>
              </a:lnSpc>
              <a:spcBef>
                <a:spcPct val="20000"/>
              </a:spcBef>
              <a:spcAft>
                <a:spcPts val="0"/>
              </a:spcAft>
              <a:buClrTx/>
              <a:buSzTx/>
              <a:buFontTx/>
              <a:buNone/>
              <a:defRPr/>
            </a:pPr>
            <a:r>
              <a:rPr kumimoji="0" lang="zh-CN" altLang="en-US"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rPr>
              <a:t>注：存储事件视频与图片</a:t>
            </a:r>
            <a:endParaRPr kumimoji="0" lang="en-US" altLang="zh-CN" sz="1200" b="1" i="0" u="none" strike="noStrike" kern="0" cap="none" spc="0" normalizeH="0" baseline="0" noProof="0" dirty="0">
              <a:ln>
                <a:noFill/>
              </a:ln>
              <a:solidFill>
                <a:srgbClr val="2E75B5">
                  <a:lumMod val="75000"/>
                </a:srgbClr>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50" name="直接连接符 49"/>
          <p:cNvCxnSpPr/>
          <p:nvPr/>
        </p:nvCxnSpPr>
        <p:spPr>
          <a:xfrm flipV="1">
            <a:off x="4671861" y="4324589"/>
            <a:ext cx="0" cy="933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flipV="1">
            <a:off x="5466233" y="4629150"/>
            <a:ext cx="1125067" cy="933450"/>
          </a:xfrm>
          <a:prstGeom prst="bentConnector3">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9EC25845-EE93-D643-B211-2BF1DFC6D933}" type="slidenum">
              <a:rPr kumimoji="1" lang="zh-CN" altLang="en-US" smtClean="0"/>
            </a:fld>
            <a:endParaRPr kumimoji="1" lang="zh-CN" altLang="en-US" dirty="0"/>
          </a:p>
        </p:txBody>
      </p:sp>
      <p:sp>
        <p:nvSpPr>
          <p:cNvPr id="3" name="标题 2"/>
          <p:cNvSpPr>
            <a:spLocks noGrp="1"/>
          </p:cNvSpPr>
          <p:nvPr>
            <p:ph type="title"/>
          </p:nvPr>
        </p:nvSpPr>
        <p:spPr>
          <a:xfrm>
            <a:off x="538030" y="124883"/>
            <a:ext cx="10515600" cy="761628"/>
          </a:xfrm>
        </p:spPr>
        <p:txBody>
          <a:bodyPr/>
          <a:lstStyle/>
          <a:p>
            <a:r>
              <a:rPr lang="zh-CN" altLang="en-US" dirty="0"/>
              <a:t>硬件设备清单（</a:t>
            </a:r>
            <a:r>
              <a:rPr lang="en-US" altLang="zh-CN" dirty="0"/>
              <a:t>1/2</a:t>
            </a:r>
            <a:r>
              <a:rPr lang="zh-CN" altLang="en-US" dirty="0"/>
              <a:t>）</a:t>
            </a:r>
            <a:endParaRPr lang="zh-CN" altLang="en-US" dirty="0"/>
          </a:p>
        </p:txBody>
      </p:sp>
      <p:graphicFrame>
        <p:nvGraphicFramePr>
          <p:cNvPr id="4" name="表格 3"/>
          <p:cNvGraphicFramePr>
            <a:graphicFrameLocks noGrp="1"/>
          </p:cNvGraphicFramePr>
          <p:nvPr/>
        </p:nvGraphicFramePr>
        <p:xfrm>
          <a:off x="630383" y="1115292"/>
          <a:ext cx="10314708" cy="5628959"/>
        </p:xfrm>
        <a:graphic>
          <a:graphicData uri="http://schemas.openxmlformats.org/drawingml/2006/table">
            <a:tbl>
              <a:tblPr firstRow="1" firstCol="1" bandRow="1">
                <a:tableStyleId>{69012ECD-51FC-41F1-AA8D-1B2483CD663E}</a:tableStyleId>
              </a:tblPr>
              <a:tblGrid>
                <a:gridCol w="393925"/>
                <a:gridCol w="393925"/>
                <a:gridCol w="393925"/>
                <a:gridCol w="687902"/>
                <a:gridCol w="4267885"/>
                <a:gridCol w="318655"/>
                <a:gridCol w="395981"/>
                <a:gridCol w="650518"/>
                <a:gridCol w="836754"/>
                <a:gridCol w="1975238"/>
              </a:tblGrid>
              <a:tr h="374072">
                <a:tc gridSpan="10">
                  <a:txBody>
                    <a:bodyPr/>
                    <a:lstStyle/>
                    <a:p>
                      <a:pPr algn="ctr">
                        <a:lnSpc>
                          <a:spcPct val="150000"/>
                        </a:lnSpc>
                        <a:spcAft>
                          <a:spcPts val="0"/>
                        </a:spcAft>
                      </a:pPr>
                      <a:r>
                        <a:rPr lang="en-US" sz="1200" kern="0" dirty="0">
                          <a:effectLst/>
                          <a:latin typeface="微软雅黑" panose="020B0503020204020204" pitchFamily="34" charset="-122"/>
                          <a:ea typeface="微软雅黑" panose="020B0503020204020204" pitchFamily="34" charset="-122"/>
                        </a:rPr>
                        <a:t>LNG</a:t>
                      </a:r>
                      <a:r>
                        <a:rPr lang="zh-CN" sz="1200" kern="0" dirty="0">
                          <a:effectLst/>
                          <a:latin typeface="微软雅黑" panose="020B0503020204020204" pitchFamily="34" charset="-122"/>
                          <a:ea typeface="微软雅黑" panose="020B0503020204020204" pitchFamily="34" charset="-122"/>
                        </a:rPr>
                        <a:t>槽车充装视频</a:t>
                      </a:r>
                      <a:r>
                        <a:rPr lang="en-US" sz="1200" kern="0" dirty="0">
                          <a:effectLst/>
                          <a:latin typeface="微软雅黑" panose="020B0503020204020204" pitchFamily="34" charset="-122"/>
                          <a:ea typeface="微软雅黑" panose="020B0503020204020204" pitchFamily="34" charset="-122"/>
                        </a:rPr>
                        <a:t>AI</a:t>
                      </a:r>
                      <a:r>
                        <a:rPr lang="zh-CN" sz="1200" kern="0" dirty="0">
                          <a:effectLst/>
                          <a:latin typeface="微软雅黑" panose="020B0503020204020204" pitchFamily="34" charset="-122"/>
                          <a:ea typeface="微软雅黑" panose="020B0503020204020204" pitchFamily="34" charset="-122"/>
                        </a:rPr>
                        <a:t>监控项目硬件主设备一览表</a:t>
                      </a:r>
                      <a:endParaRPr lang="zh-CN" sz="12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7131" marR="7131" marT="0" marB="0" anchor="ctr"/>
                </a:tc>
                <a:tc hMerge="1">
                  <a:tcPr/>
                </a:tc>
                <a:tc hMerge="1">
                  <a:tcPr/>
                </a:tc>
                <a:tc hMerge="1">
                  <a:tcPr/>
                </a:tc>
                <a:tc hMerge="1">
                  <a:tcPr/>
                </a:tc>
                <a:tc hMerge="1">
                  <a:tcPr/>
                </a:tc>
                <a:tc hMerge="1">
                  <a:tcPr/>
                </a:tc>
                <a:tc hMerge="1">
                  <a:tcPr/>
                </a:tc>
                <a:tc hMerge="1">
                  <a:tcPr/>
                </a:tc>
                <a:tc hMerge="1">
                  <a:tcPr/>
                </a:tc>
              </a:tr>
              <a:tr h="185437">
                <a:tc gridSpan="7">
                  <a:txBody>
                    <a:bodyPr/>
                    <a:lstStyle/>
                    <a:p>
                      <a:pPr algn="ctr">
                        <a:lnSpc>
                          <a:spcPct val="150000"/>
                        </a:lnSpc>
                        <a:spcAft>
                          <a:spcPts val="0"/>
                        </a:spcAft>
                      </a:pPr>
                      <a:r>
                        <a:rPr lang="zh-CN" sz="800" kern="0">
                          <a:effectLst/>
                        </a:rPr>
                        <a:t>一、主要硬件设备</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hMerge="1">
                  <a:tcPr/>
                </a:tc>
                <a:tc hMerge="1">
                  <a:tcPr/>
                </a:tc>
                <a:tc hMerge="1">
                  <a:tcPr/>
                </a:tc>
                <a:tc hMerge="1">
                  <a:tcPr/>
                </a:tc>
                <a:tc hMerge="1">
                  <a:tcPr/>
                </a:tc>
                <a:tc hMerge="1">
                  <a:tcPr/>
                </a:tc>
                <a:tc>
                  <a:txBody>
                    <a:bodyPr/>
                    <a:lstStyle/>
                    <a:p>
                      <a:pPr algn="ctr">
                        <a:lnSpc>
                          <a:spcPct val="150000"/>
                        </a:lnSpc>
                        <a:spcAft>
                          <a:spcPts val="0"/>
                        </a:spcAft>
                      </a:pPr>
                      <a:r>
                        <a:rPr lang="zh-CN" sz="800" kern="0">
                          <a:effectLst/>
                        </a:rPr>
                        <a:t>　</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　</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　</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455812">
                <a:tc>
                  <a:txBody>
                    <a:bodyPr/>
                    <a:lstStyle/>
                    <a:p>
                      <a:pPr algn="ctr">
                        <a:lnSpc>
                          <a:spcPct val="150000"/>
                        </a:lnSpc>
                        <a:spcAft>
                          <a:spcPts val="0"/>
                        </a:spcAft>
                      </a:pPr>
                      <a:r>
                        <a:rPr lang="zh-CN" sz="800" kern="0">
                          <a:effectLst/>
                        </a:rPr>
                        <a:t>序号</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商品名称</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品牌</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型号</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dirty="0">
                          <a:effectLst/>
                        </a:rPr>
                        <a:t>技术规格</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单位</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数量</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质保期</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供货周期</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寿命周期</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1757529">
                <a:tc>
                  <a:txBody>
                    <a:bodyPr/>
                    <a:lstStyle/>
                    <a:p>
                      <a:pPr algn="ctr">
                        <a:lnSpc>
                          <a:spcPct val="150000"/>
                        </a:lnSpc>
                        <a:spcAft>
                          <a:spcPts val="0"/>
                        </a:spcAft>
                      </a:pPr>
                      <a:r>
                        <a:rPr lang="en-US" sz="800" kern="0">
                          <a:effectLst/>
                        </a:rPr>
                        <a:t>1</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防爆球机</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海康威视</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DS-2DF3404I-DX(S6/A)</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l">
                        <a:lnSpc>
                          <a:spcPct val="150000"/>
                        </a:lnSpc>
                        <a:spcAft>
                          <a:spcPts val="0"/>
                        </a:spcAft>
                      </a:pPr>
                      <a:r>
                        <a:rPr lang="en-US" sz="800" kern="0" dirty="0">
                          <a:effectLst/>
                        </a:rPr>
                        <a:t>400</a:t>
                      </a:r>
                      <a:r>
                        <a:rPr lang="zh-CN" sz="800" kern="0" dirty="0">
                          <a:effectLst/>
                        </a:rPr>
                        <a:t>万</a:t>
                      </a:r>
                      <a:r>
                        <a:rPr lang="en-US" sz="800" kern="0" dirty="0">
                          <a:effectLst/>
                        </a:rPr>
                        <a:t>4</a:t>
                      </a:r>
                      <a:r>
                        <a:rPr lang="zh-CN" sz="800" kern="0" dirty="0">
                          <a:effectLst/>
                        </a:rPr>
                        <a:t>倍防爆红外小球</a:t>
                      </a:r>
                      <a:br>
                        <a:rPr lang="en-US" sz="800" kern="0" dirty="0">
                          <a:effectLst/>
                        </a:rPr>
                      </a:br>
                      <a:r>
                        <a:rPr lang="zh-CN" sz="800" kern="0" dirty="0">
                          <a:effectLst/>
                        </a:rPr>
                        <a:t>支持定时抓图与事件抓图功能</a:t>
                      </a:r>
                      <a:br>
                        <a:rPr lang="en-US" sz="800" kern="0" dirty="0">
                          <a:effectLst/>
                        </a:rPr>
                      </a:br>
                      <a:r>
                        <a:rPr lang="zh-CN" sz="800" kern="0" dirty="0">
                          <a:effectLst/>
                        </a:rPr>
                        <a:t>支持区域曝光与区域聚焦功能</a:t>
                      </a:r>
                      <a:br>
                        <a:rPr lang="en-US" sz="800" kern="0" dirty="0">
                          <a:effectLst/>
                        </a:rPr>
                      </a:br>
                      <a:r>
                        <a:rPr lang="zh-CN" sz="800" kern="0" dirty="0">
                          <a:effectLst/>
                        </a:rPr>
                        <a:t>传感器类型</a:t>
                      </a:r>
                      <a:r>
                        <a:rPr lang="en-US" sz="800" kern="0" dirty="0">
                          <a:effectLst/>
                        </a:rPr>
                        <a:t>: 1/2.8</a:t>
                      </a:r>
                      <a:r>
                        <a:rPr lang="zh-CN" sz="800" kern="0" dirty="0">
                          <a:effectLst/>
                        </a:rPr>
                        <a:t>＂</a:t>
                      </a:r>
                      <a:r>
                        <a:rPr lang="en-US" sz="800" kern="0" dirty="0">
                          <a:effectLst/>
                        </a:rPr>
                        <a:t>progressive scan CMOS</a:t>
                      </a:r>
                      <a:br>
                        <a:rPr lang="en-US" sz="800" kern="0" dirty="0">
                          <a:effectLst/>
                        </a:rPr>
                      </a:br>
                      <a:r>
                        <a:rPr lang="zh-CN" sz="800" kern="0" dirty="0">
                          <a:effectLst/>
                        </a:rPr>
                        <a:t>最低照度</a:t>
                      </a:r>
                      <a:r>
                        <a:rPr lang="en-US" sz="800" kern="0" dirty="0">
                          <a:effectLst/>
                        </a:rPr>
                        <a:t>: </a:t>
                      </a:r>
                      <a:r>
                        <a:rPr lang="zh-CN" sz="800" kern="0" dirty="0">
                          <a:effectLst/>
                        </a:rPr>
                        <a:t>彩色：</a:t>
                      </a:r>
                      <a:r>
                        <a:rPr lang="en-US" sz="800" kern="0" dirty="0">
                          <a:effectLst/>
                        </a:rPr>
                        <a:t>0.005 Lux @</a:t>
                      </a:r>
                      <a:r>
                        <a:rPr lang="zh-CN" sz="800" kern="0" dirty="0">
                          <a:effectLst/>
                        </a:rPr>
                        <a:t>（</a:t>
                      </a:r>
                      <a:r>
                        <a:rPr lang="en-US" sz="800" kern="0" dirty="0">
                          <a:effectLst/>
                        </a:rPr>
                        <a:t>F1.5</a:t>
                      </a:r>
                      <a:r>
                        <a:rPr lang="zh-CN" sz="800" kern="0" dirty="0">
                          <a:effectLst/>
                        </a:rPr>
                        <a:t>，</a:t>
                      </a:r>
                      <a:r>
                        <a:rPr lang="en-US" sz="800" kern="0" dirty="0">
                          <a:effectLst/>
                        </a:rPr>
                        <a:t>AGC ON</a:t>
                      </a:r>
                      <a:r>
                        <a:rPr lang="zh-CN" sz="800" kern="0" dirty="0">
                          <a:effectLst/>
                        </a:rPr>
                        <a:t>）；黑白：</a:t>
                      </a:r>
                      <a:r>
                        <a:rPr lang="en-US" sz="800" kern="0" dirty="0">
                          <a:effectLst/>
                        </a:rPr>
                        <a:t>0.001 Lux @</a:t>
                      </a:r>
                      <a:r>
                        <a:rPr lang="zh-CN" sz="800" kern="0" dirty="0">
                          <a:effectLst/>
                        </a:rPr>
                        <a:t>（</a:t>
                      </a:r>
                      <a:r>
                        <a:rPr lang="en-US" sz="800" kern="0" dirty="0">
                          <a:effectLst/>
                        </a:rPr>
                        <a:t>F1.5</a:t>
                      </a:r>
                      <a:r>
                        <a:rPr lang="zh-CN" sz="800" kern="0" dirty="0">
                          <a:effectLst/>
                        </a:rPr>
                        <a:t>，</a:t>
                      </a:r>
                      <a:r>
                        <a:rPr lang="en-US" sz="800" kern="0" dirty="0">
                          <a:effectLst/>
                        </a:rPr>
                        <a:t>AGC ON</a:t>
                      </a:r>
                      <a:r>
                        <a:rPr lang="zh-CN" sz="800" kern="0" dirty="0">
                          <a:effectLst/>
                        </a:rPr>
                        <a:t>）；</a:t>
                      </a:r>
                      <a:r>
                        <a:rPr lang="en-US" sz="800" kern="0" dirty="0">
                          <a:effectLst/>
                        </a:rPr>
                        <a:t>0 Lux with IR         </a:t>
                      </a:r>
                      <a:br>
                        <a:rPr lang="en-US" sz="800" kern="0" dirty="0">
                          <a:effectLst/>
                        </a:rPr>
                      </a:br>
                      <a:r>
                        <a:rPr lang="zh-CN" sz="800" kern="0" dirty="0">
                          <a:effectLst/>
                        </a:rPr>
                        <a:t>变倍</a:t>
                      </a:r>
                      <a:r>
                        <a:rPr lang="en-US" sz="800" kern="0" dirty="0">
                          <a:effectLst/>
                        </a:rPr>
                        <a:t>: 4</a:t>
                      </a:r>
                      <a:r>
                        <a:rPr lang="zh-CN" sz="800" kern="0" dirty="0">
                          <a:effectLst/>
                        </a:rPr>
                        <a:t>倍光学变倍，</a:t>
                      </a:r>
                      <a:r>
                        <a:rPr lang="en-US" sz="800" kern="0" dirty="0">
                          <a:effectLst/>
                        </a:rPr>
                        <a:t>16</a:t>
                      </a:r>
                      <a:r>
                        <a:rPr lang="zh-CN" sz="800" kern="0" dirty="0">
                          <a:effectLst/>
                        </a:rPr>
                        <a:t>倍数字变倍</a:t>
                      </a:r>
                      <a:br>
                        <a:rPr lang="en-US" sz="800" kern="0" dirty="0">
                          <a:effectLst/>
                        </a:rPr>
                      </a:br>
                      <a:r>
                        <a:rPr lang="zh-CN" sz="800" kern="0" dirty="0">
                          <a:effectLst/>
                        </a:rPr>
                        <a:t>焦距</a:t>
                      </a:r>
                      <a:r>
                        <a:rPr lang="en-US" sz="800" kern="0" dirty="0">
                          <a:effectLst/>
                        </a:rPr>
                        <a:t>: 2.8~12 mm</a:t>
                      </a:r>
                      <a:br>
                        <a:rPr lang="en-US" sz="800" kern="0" dirty="0">
                          <a:effectLst/>
                        </a:rPr>
                      </a:br>
                      <a:r>
                        <a:rPr lang="zh-CN" sz="800" kern="0" dirty="0">
                          <a:effectLst/>
                        </a:rPr>
                        <a:t>视场角</a:t>
                      </a:r>
                      <a:r>
                        <a:rPr lang="en-US" sz="800" kern="0" dirty="0">
                          <a:effectLst/>
                        </a:rPr>
                        <a:t>: 94~32</a:t>
                      </a:r>
                      <a:r>
                        <a:rPr lang="zh-CN" sz="800" kern="0" dirty="0">
                          <a:effectLst/>
                        </a:rPr>
                        <a:t>°（广角</a:t>
                      </a:r>
                      <a:r>
                        <a:rPr lang="en-US" sz="800" kern="0" dirty="0">
                          <a:effectLst/>
                        </a:rPr>
                        <a:t>~</a:t>
                      </a:r>
                      <a:r>
                        <a:rPr lang="zh-CN" sz="800" kern="0" dirty="0">
                          <a:effectLst/>
                        </a:rPr>
                        <a:t>望远）</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台</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12</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24</a:t>
                      </a:r>
                      <a:r>
                        <a:rPr lang="zh-CN" sz="800" kern="0">
                          <a:effectLst/>
                        </a:rPr>
                        <a:t>个月</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21</a:t>
                      </a:r>
                      <a:r>
                        <a:rPr lang="zh-CN" sz="800" kern="0">
                          <a:effectLst/>
                        </a:rPr>
                        <a:t>个工作日</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大于</a:t>
                      </a:r>
                      <a:r>
                        <a:rPr lang="en-US" sz="800" kern="0">
                          <a:effectLst/>
                        </a:rPr>
                        <a:t>10</a:t>
                      </a:r>
                      <a:r>
                        <a:rPr lang="zh-CN" sz="800" kern="0">
                          <a:effectLst/>
                        </a:rPr>
                        <a:t>年</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969331">
                <a:tc>
                  <a:txBody>
                    <a:bodyPr/>
                    <a:lstStyle/>
                    <a:p>
                      <a:pPr algn="ctr">
                        <a:lnSpc>
                          <a:spcPct val="150000"/>
                        </a:lnSpc>
                        <a:spcAft>
                          <a:spcPts val="0"/>
                        </a:spcAft>
                      </a:pPr>
                      <a:r>
                        <a:rPr lang="en-US" sz="800" kern="0">
                          <a:effectLst/>
                        </a:rPr>
                        <a:t>2</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防爆扬声器</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海康威视</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DS-2FH2051A-OW/EX</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l">
                        <a:lnSpc>
                          <a:spcPct val="150000"/>
                        </a:lnSpc>
                        <a:spcAft>
                          <a:spcPts val="0"/>
                        </a:spcAft>
                      </a:pPr>
                      <a:r>
                        <a:rPr lang="zh-CN" sz="800" kern="0" dirty="0">
                          <a:effectLst/>
                        </a:rPr>
                        <a:t>防爆扬声器，可在易燃易爆危险场合进行广播，可以和</a:t>
                      </a:r>
                      <a:r>
                        <a:rPr lang="en-US" sz="800" kern="0" dirty="0">
                          <a:effectLst/>
                        </a:rPr>
                        <a:t>PAGE</a:t>
                      </a:r>
                      <a:r>
                        <a:rPr lang="zh-CN" sz="800" kern="0" dirty="0">
                          <a:effectLst/>
                        </a:rPr>
                        <a:t>系统和摄像机对讲相连使用</a:t>
                      </a:r>
                      <a:br>
                        <a:rPr lang="en-US" sz="800" kern="0" dirty="0">
                          <a:effectLst/>
                        </a:rPr>
                      </a:br>
                      <a:r>
                        <a:rPr lang="zh-CN" sz="800" kern="0" dirty="0">
                          <a:effectLst/>
                        </a:rPr>
                        <a:t>频率响应：</a:t>
                      </a:r>
                      <a:r>
                        <a:rPr lang="en-US" sz="800" kern="0" dirty="0">
                          <a:effectLst/>
                        </a:rPr>
                        <a:t>250~4000Hz(</a:t>
                      </a:r>
                      <a:r>
                        <a:rPr lang="zh-CN" sz="800" kern="0" dirty="0">
                          <a:effectLst/>
                        </a:rPr>
                        <a:t>±</a:t>
                      </a:r>
                      <a:r>
                        <a:rPr lang="en-US" sz="800" kern="0" dirty="0">
                          <a:effectLst/>
                        </a:rPr>
                        <a:t>1.5dB)</a:t>
                      </a:r>
                      <a:br>
                        <a:rPr lang="en-US" sz="800" kern="0" dirty="0">
                          <a:effectLst/>
                        </a:rPr>
                      </a:br>
                      <a:r>
                        <a:rPr lang="zh-CN" sz="800" kern="0" dirty="0">
                          <a:effectLst/>
                        </a:rPr>
                        <a:t>灵敏度：</a:t>
                      </a:r>
                      <a:r>
                        <a:rPr lang="en-US" sz="800" kern="0" dirty="0">
                          <a:effectLst/>
                        </a:rPr>
                        <a:t>100dBSPL@1m</a:t>
                      </a:r>
                      <a:r>
                        <a:rPr lang="zh-CN" sz="800" kern="0" dirty="0">
                          <a:effectLst/>
                        </a:rPr>
                        <a:t>）</a:t>
                      </a:r>
                      <a:br>
                        <a:rPr lang="en-US" sz="800" kern="0" dirty="0">
                          <a:effectLst/>
                        </a:rPr>
                      </a:br>
                      <a:r>
                        <a:rPr lang="zh-CN" sz="800" kern="0" dirty="0">
                          <a:effectLst/>
                        </a:rPr>
                        <a:t>连接方式：</a:t>
                      </a:r>
                      <a:r>
                        <a:rPr lang="en-US" sz="800" kern="0" dirty="0">
                          <a:effectLst/>
                        </a:rPr>
                        <a:t>5</a:t>
                      </a:r>
                      <a:r>
                        <a:rPr lang="zh-CN" sz="800" kern="0" dirty="0">
                          <a:effectLst/>
                        </a:rPr>
                        <a:t>芯软胶导线（红：电源</a:t>
                      </a:r>
                      <a:r>
                        <a:rPr lang="en-US" sz="800" kern="0" dirty="0">
                          <a:effectLst/>
                        </a:rPr>
                        <a:t>  </a:t>
                      </a:r>
                      <a:r>
                        <a:rPr lang="zh-CN" sz="800" kern="0" dirty="0">
                          <a:effectLst/>
                        </a:rPr>
                        <a:t>黑：电源</a:t>
                      </a:r>
                      <a:r>
                        <a:rPr lang="en-US" sz="800" kern="0" dirty="0">
                          <a:effectLst/>
                        </a:rPr>
                        <a:t>  </a:t>
                      </a:r>
                      <a:r>
                        <a:rPr lang="zh-CN" sz="800" kern="0" dirty="0">
                          <a:effectLst/>
                        </a:rPr>
                        <a:t>黄：接地 同轴线：音频）</a:t>
                      </a:r>
                      <a:br>
                        <a:rPr lang="en-US" sz="800" kern="0" dirty="0">
                          <a:effectLst/>
                        </a:rPr>
                      </a:br>
                      <a:r>
                        <a:rPr lang="zh-CN" sz="800" kern="0" dirty="0">
                          <a:effectLst/>
                        </a:rPr>
                        <a:t>传输线缆：复合电缆，</a:t>
                      </a:r>
                      <a:r>
                        <a:rPr lang="en-US" sz="800" kern="0" dirty="0">
                          <a:effectLst/>
                        </a:rPr>
                        <a:t>3</a:t>
                      </a:r>
                      <a:r>
                        <a:rPr lang="zh-CN" sz="800" kern="0" dirty="0">
                          <a:effectLst/>
                        </a:rPr>
                        <a:t>芯</a:t>
                      </a:r>
                      <a:r>
                        <a:rPr lang="en-US" sz="800" kern="0" dirty="0">
                          <a:effectLst/>
                        </a:rPr>
                        <a:t>0.5mm</a:t>
                      </a:r>
                      <a:r>
                        <a:rPr lang="zh-CN" sz="800" kern="0" dirty="0">
                          <a:effectLst/>
                        </a:rPr>
                        <a:t>²</a:t>
                      </a:r>
                      <a:r>
                        <a:rPr lang="en-US" sz="800" kern="0" dirty="0">
                          <a:effectLst/>
                        </a:rPr>
                        <a:t>RVV</a:t>
                      </a:r>
                      <a:r>
                        <a:rPr lang="zh-CN" sz="800" kern="0" dirty="0">
                          <a:effectLst/>
                        </a:rPr>
                        <a:t>电源线，</a:t>
                      </a:r>
                      <a:r>
                        <a:rPr lang="en-US" sz="800" kern="0" dirty="0">
                          <a:effectLst/>
                        </a:rPr>
                        <a:t>2</a:t>
                      </a:r>
                      <a:r>
                        <a:rPr lang="zh-CN" sz="800" kern="0" dirty="0">
                          <a:effectLst/>
                        </a:rPr>
                        <a:t>芯同轴音频线</a:t>
                      </a:r>
                      <a:r>
                        <a:rPr lang="en-US" sz="800" kern="0" dirty="0">
                          <a:effectLst/>
                        </a:rPr>
                        <a:t> </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台</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24</a:t>
                      </a:r>
                      <a:r>
                        <a:rPr lang="zh-CN" sz="800" kern="0">
                          <a:effectLst/>
                        </a:rPr>
                        <a:t>个月</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21</a:t>
                      </a:r>
                      <a:r>
                        <a:rPr lang="zh-CN" sz="800" kern="0">
                          <a:effectLst/>
                        </a:rPr>
                        <a:t>个工作日</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大于</a:t>
                      </a:r>
                      <a:r>
                        <a:rPr lang="en-US" sz="800" kern="0">
                          <a:effectLst/>
                        </a:rPr>
                        <a:t>10</a:t>
                      </a:r>
                      <a:r>
                        <a:rPr lang="zh-CN" sz="800" kern="0">
                          <a:effectLst/>
                        </a:rPr>
                        <a:t>年</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741750">
                <a:tc>
                  <a:txBody>
                    <a:bodyPr/>
                    <a:lstStyle/>
                    <a:p>
                      <a:pPr algn="ctr">
                        <a:lnSpc>
                          <a:spcPct val="150000"/>
                        </a:lnSpc>
                        <a:spcAft>
                          <a:spcPts val="0"/>
                        </a:spcAft>
                      </a:pPr>
                      <a:r>
                        <a:rPr lang="en-US" sz="800" kern="0">
                          <a:effectLst/>
                        </a:rPr>
                        <a:t>3</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可视对讲广播产品</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海康威视</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dirty="0">
                          <a:effectLst/>
                        </a:rPr>
                        <a:t>4</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marL="0" indent="0" algn="l">
                        <a:lnSpc>
                          <a:spcPct val="150000"/>
                        </a:lnSpc>
                        <a:spcAft>
                          <a:spcPts val="0"/>
                        </a:spcAft>
                        <a:buNone/>
                      </a:pPr>
                      <a:r>
                        <a:rPr lang="en-US" altLang="zh-CN" sz="800" kern="0" dirty="0">
                          <a:effectLst/>
                        </a:rPr>
                        <a:t>1.</a:t>
                      </a:r>
                      <a:r>
                        <a:rPr lang="zh-CN" sz="800" kern="0" dirty="0">
                          <a:effectLst/>
                        </a:rPr>
                        <a:t>高灵敏度咪芯设计</a:t>
                      </a:r>
                      <a:r>
                        <a:rPr lang="en-US" sz="800" kern="0" dirty="0">
                          <a:effectLst/>
                        </a:rPr>
                        <a:t>,</a:t>
                      </a:r>
                      <a:r>
                        <a:rPr lang="zh-CN" sz="800" kern="0" dirty="0">
                          <a:effectLst/>
                        </a:rPr>
                        <a:t>拾音距离可达</a:t>
                      </a:r>
                      <a:r>
                        <a:rPr lang="en-US" sz="800" kern="0" dirty="0">
                          <a:effectLst/>
                        </a:rPr>
                        <a:t>50cm</a:t>
                      </a:r>
                      <a:r>
                        <a:rPr lang="zh-CN" sz="800" kern="0" dirty="0">
                          <a:effectLst/>
                        </a:rPr>
                        <a:t>；</a:t>
                      </a:r>
                      <a:br>
                        <a:rPr lang="en-US" sz="800" kern="0" dirty="0">
                          <a:effectLst/>
                        </a:rPr>
                      </a:br>
                      <a:r>
                        <a:rPr lang="en-US" sz="800" kern="0" dirty="0">
                          <a:effectLst/>
                        </a:rPr>
                        <a:t>2. </a:t>
                      </a:r>
                      <a:r>
                        <a:rPr lang="zh-CN" sz="800" kern="0" dirty="0">
                          <a:effectLst/>
                        </a:rPr>
                        <a:t>驻极体超心型指向性电容式拾音器，咪杆带有发言指灯环指示；</a:t>
                      </a:r>
                      <a:br>
                        <a:rPr lang="en-US" sz="800" kern="0" dirty="0">
                          <a:effectLst/>
                        </a:rPr>
                      </a:br>
                      <a:r>
                        <a:rPr lang="en-US" sz="800" kern="0" dirty="0">
                          <a:effectLst/>
                        </a:rPr>
                        <a:t>3. </a:t>
                      </a:r>
                      <a:r>
                        <a:rPr lang="zh-CN" sz="800" kern="0" dirty="0">
                          <a:effectLst/>
                        </a:rPr>
                        <a:t>发言时咪杆红灯光环和话筒底座红色指示灯双提示；</a:t>
                      </a:r>
                      <a:br>
                        <a:rPr lang="en-US" sz="800" kern="0" dirty="0">
                          <a:effectLst/>
                        </a:rPr>
                      </a:br>
                      <a:r>
                        <a:rPr lang="en-US" sz="800" kern="0" dirty="0">
                          <a:effectLst/>
                        </a:rPr>
                        <a:t>4. </a:t>
                      </a:r>
                      <a:r>
                        <a:rPr lang="zh-CN" sz="800" kern="0" dirty="0">
                          <a:effectLst/>
                        </a:rPr>
                        <a:t>支持多台主席发言单元同时在线；</a:t>
                      </a:r>
                      <a:endParaRPr lang="en-US" altLang="zh-CN" sz="8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txBody>
                  <a:tcPr marL="7131" marR="7131" marT="0" marB="0" anchor="ctr"/>
                </a:tc>
                <a:tc>
                  <a:txBody>
                    <a:bodyPr/>
                    <a:lstStyle/>
                    <a:p>
                      <a:pPr algn="ctr">
                        <a:lnSpc>
                          <a:spcPct val="150000"/>
                        </a:lnSpc>
                        <a:spcAft>
                          <a:spcPts val="0"/>
                        </a:spcAft>
                      </a:pPr>
                      <a:r>
                        <a:rPr lang="zh-CN" sz="800" kern="0">
                          <a:effectLst/>
                        </a:rPr>
                        <a:t>台</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1</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24</a:t>
                      </a:r>
                      <a:r>
                        <a:rPr lang="zh-CN" sz="800" kern="0">
                          <a:effectLst/>
                        </a:rPr>
                        <a:t>个月</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21</a:t>
                      </a:r>
                      <a:r>
                        <a:rPr lang="zh-CN" sz="800" kern="0">
                          <a:effectLst/>
                        </a:rPr>
                        <a:t>个工作日</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大于</a:t>
                      </a:r>
                      <a:r>
                        <a:rPr lang="en-US" sz="800" kern="0">
                          <a:effectLst/>
                        </a:rPr>
                        <a:t>10</a:t>
                      </a:r>
                      <a:r>
                        <a:rPr lang="zh-CN" sz="800" kern="0">
                          <a:effectLst/>
                        </a:rPr>
                        <a:t>年</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556312">
                <a:tc>
                  <a:txBody>
                    <a:bodyPr/>
                    <a:lstStyle/>
                    <a:p>
                      <a:pPr algn="ctr">
                        <a:lnSpc>
                          <a:spcPct val="150000"/>
                        </a:lnSpc>
                        <a:spcAft>
                          <a:spcPts val="0"/>
                        </a:spcAft>
                      </a:pPr>
                      <a:r>
                        <a:rPr lang="en-US" sz="800" kern="0">
                          <a:effectLst/>
                        </a:rPr>
                        <a:t>4</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网络存储设备</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海康威视</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DS-A81016S(</a:t>
                      </a:r>
                      <a:r>
                        <a:rPr lang="zh-CN" sz="800" kern="0">
                          <a:effectLst/>
                        </a:rPr>
                        <a:t>国内标配</a:t>
                      </a:r>
                      <a:r>
                        <a:rPr lang="en-US" sz="800" kern="0">
                          <a:effectLst/>
                        </a:rPr>
                        <a:t>)/</a:t>
                      </a:r>
                      <a:r>
                        <a:rPr lang="zh-CN" sz="800" kern="0">
                          <a:effectLst/>
                        </a:rPr>
                        <a:t>冗电</a:t>
                      </a:r>
                      <a:r>
                        <a:rPr lang="en-US" sz="800" kern="0">
                          <a:effectLst/>
                        </a:rPr>
                        <a:t>/4T</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l">
                        <a:lnSpc>
                          <a:spcPct val="150000"/>
                        </a:lnSpc>
                        <a:spcAft>
                          <a:spcPts val="0"/>
                        </a:spcAft>
                      </a:pPr>
                      <a:r>
                        <a:rPr lang="en-US" sz="800" kern="0" dirty="0">
                          <a:effectLst/>
                        </a:rPr>
                        <a:t>16</a:t>
                      </a:r>
                      <a:r>
                        <a:rPr lang="zh-CN" sz="800" kern="0" dirty="0">
                          <a:effectLst/>
                        </a:rPr>
                        <a:t>盘位控制器磁盘阵列；</a:t>
                      </a:r>
                      <a:r>
                        <a:rPr lang="en-US" sz="800" kern="0" dirty="0">
                          <a:effectLst/>
                        </a:rPr>
                        <a:t>640Mbps</a:t>
                      </a:r>
                      <a:r>
                        <a:rPr lang="zh-CN" sz="800" kern="0" dirty="0">
                          <a:effectLst/>
                        </a:rPr>
                        <a:t>接入带宽</a:t>
                      </a:r>
                      <a:r>
                        <a:rPr lang="en-US" sz="800" kern="0" dirty="0">
                          <a:effectLst/>
                        </a:rPr>
                        <a:t>,3</a:t>
                      </a:r>
                      <a:r>
                        <a:rPr lang="zh-CN" sz="800" kern="0" dirty="0">
                          <a:effectLst/>
                        </a:rPr>
                        <a:t>个千兆数据网口；支持视频流和图片、</a:t>
                      </a:r>
                      <a:r>
                        <a:rPr lang="en-US" sz="800" kern="0" dirty="0">
                          <a:effectLst/>
                        </a:rPr>
                        <a:t>smart</a:t>
                      </a:r>
                      <a:r>
                        <a:rPr lang="zh-CN" sz="800" kern="0" dirty="0">
                          <a:effectLst/>
                        </a:rPr>
                        <a:t>、视频 文件进行混合直写存储；支持</a:t>
                      </a:r>
                      <a:r>
                        <a:rPr lang="en-US" sz="800" kern="0" dirty="0">
                          <a:effectLst/>
                        </a:rPr>
                        <a:t>SMART IPC</a:t>
                      </a:r>
                      <a:r>
                        <a:rPr lang="zh-CN" sz="800" kern="0" dirty="0">
                          <a:effectLst/>
                        </a:rPr>
                        <a:t>接入，支持存储智能信息，实现智能事件检索功能，</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台</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1</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24</a:t>
                      </a:r>
                      <a:r>
                        <a:rPr lang="zh-CN" sz="800" kern="0">
                          <a:effectLst/>
                        </a:rPr>
                        <a:t>个月</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21</a:t>
                      </a:r>
                      <a:r>
                        <a:rPr lang="zh-CN" sz="800" kern="0">
                          <a:effectLst/>
                        </a:rPr>
                        <a:t>个工作日</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大于</a:t>
                      </a:r>
                      <a:r>
                        <a:rPr lang="en-US" sz="800" kern="0">
                          <a:effectLst/>
                        </a:rPr>
                        <a:t>10</a:t>
                      </a:r>
                      <a:r>
                        <a:rPr lang="zh-CN" sz="800" kern="0">
                          <a:effectLst/>
                        </a:rPr>
                        <a:t>年</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403279">
                <a:tc>
                  <a:txBody>
                    <a:bodyPr/>
                    <a:lstStyle/>
                    <a:p>
                      <a:pPr algn="ctr">
                        <a:lnSpc>
                          <a:spcPct val="150000"/>
                        </a:lnSpc>
                        <a:spcAft>
                          <a:spcPts val="0"/>
                        </a:spcAft>
                      </a:pPr>
                      <a:r>
                        <a:rPr lang="en-US" sz="800" kern="0">
                          <a:effectLst/>
                        </a:rPr>
                        <a:t>5</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AI</a:t>
                      </a:r>
                      <a:r>
                        <a:rPr lang="zh-CN" sz="800" kern="0">
                          <a:effectLst/>
                        </a:rPr>
                        <a:t>服务器</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浪潮</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　</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l">
                        <a:lnSpc>
                          <a:spcPct val="150000"/>
                        </a:lnSpc>
                        <a:spcAft>
                          <a:spcPts val="0"/>
                        </a:spcAft>
                      </a:pPr>
                      <a:r>
                        <a:rPr lang="zh-CN" sz="800" kern="0">
                          <a:effectLst/>
                        </a:rPr>
                        <a:t>浪潮</a:t>
                      </a:r>
                      <a:r>
                        <a:rPr lang="en-US" sz="800" kern="0">
                          <a:effectLst/>
                        </a:rPr>
                        <a:t>5280M6/5318H*2/32G*8/6T*2/960G*2/TesIa T4*4/LAN*4/PCIE x16/ PCIE x8/1200W*2/</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台</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1</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24</a:t>
                      </a:r>
                      <a:r>
                        <a:rPr lang="zh-CN" sz="800" kern="0">
                          <a:effectLst/>
                        </a:rPr>
                        <a:t>个月</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21</a:t>
                      </a:r>
                      <a:r>
                        <a:rPr lang="zh-CN" sz="800" kern="0">
                          <a:effectLst/>
                        </a:rPr>
                        <a:t>个工作日</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大于</a:t>
                      </a:r>
                      <a:r>
                        <a:rPr lang="en-US" sz="800" kern="0">
                          <a:effectLst/>
                        </a:rPr>
                        <a:t>10</a:t>
                      </a:r>
                      <a:r>
                        <a:rPr lang="zh-CN" sz="800" kern="0">
                          <a:effectLst/>
                        </a:rPr>
                        <a:t>年</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185437">
                <a:tc gridSpan="7">
                  <a:txBody>
                    <a:bodyPr/>
                    <a:lstStyle/>
                    <a:p>
                      <a:pPr algn="ctr">
                        <a:lnSpc>
                          <a:spcPct val="150000"/>
                        </a:lnSpc>
                        <a:spcAft>
                          <a:spcPts val="0"/>
                        </a:spcAft>
                      </a:pPr>
                      <a:r>
                        <a:rPr lang="zh-CN" sz="800" kern="0">
                          <a:effectLst/>
                        </a:rPr>
                        <a:t>小计</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hMerge="1">
                  <a:tcPr/>
                </a:tc>
                <a:tc hMerge="1">
                  <a:tcPr/>
                </a:tc>
                <a:tc hMerge="1">
                  <a:tcPr/>
                </a:tc>
                <a:tc hMerge="1">
                  <a:tcPr/>
                </a:tc>
                <a:tc hMerge="1">
                  <a:tcPr/>
                </a:tc>
                <a:tc hMerge="1">
                  <a:tcPr/>
                </a:tc>
                <a:tc>
                  <a:txBody>
                    <a:bodyPr/>
                    <a:lstStyle/>
                    <a:p>
                      <a:pPr algn="ctr">
                        <a:lnSpc>
                          <a:spcPct val="150000"/>
                        </a:lnSpc>
                        <a:spcAft>
                          <a:spcPts val="0"/>
                        </a:spcAft>
                      </a:pPr>
                      <a:r>
                        <a:rPr lang="zh-CN" sz="800" kern="0">
                          <a:effectLst/>
                        </a:rPr>
                        <a:t>　</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　</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dirty="0">
                          <a:effectLst/>
                        </a:rPr>
                        <a:t>　</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9EC25845-EE93-D643-B211-2BF1DFC6D933}" type="slidenum">
              <a:rPr kumimoji="1" lang="zh-CN" altLang="en-US" smtClean="0"/>
            </a:fld>
            <a:endParaRPr kumimoji="1" lang="zh-CN" altLang="en-US" dirty="0"/>
          </a:p>
        </p:txBody>
      </p:sp>
      <p:sp>
        <p:nvSpPr>
          <p:cNvPr id="3" name="标题 2"/>
          <p:cNvSpPr>
            <a:spLocks noGrp="1"/>
          </p:cNvSpPr>
          <p:nvPr>
            <p:ph type="title"/>
          </p:nvPr>
        </p:nvSpPr>
        <p:spPr>
          <a:xfrm>
            <a:off x="538030" y="166446"/>
            <a:ext cx="10515600" cy="761628"/>
          </a:xfrm>
        </p:spPr>
        <p:txBody>
          <a:bodyPr/>
          <a:lstStyle/>
          <a:p>
            <a:r>
              <a:rPr lang="zh-CN" altLang="en-US" dirty="0"/>
              <a:t>硬件设备清单（</a:t>
            </a:r>
            <a:r>
              <a:rPr lang="en-US" altLang="zh-CN" dirty="0"/>
              <a:t>2/2</a:t>
            </a:r>
            <a:r>
              <a:rPr lang="zh-CN" altLang="en-US" dirty="0"/>
              <a:t>）</a:t>
            </a:r>
            <a:endParaRPr lang="zh-CN" altLang="en-US" dirty="0"/>
          </a:p>
        </p:txBody>
      </p:sp>
      <p:graphicFrame>
        <p:nvGraphicFramePr>
          <p:cNvPr id="4" name="表格 3"/>
          <p:cNvGraphicFramePr>
            <a:graphicFrameLocks noGrp="1"/>
          </p:cNvGraphicFramePr>
          <p:nvPr/>
        </p:nvGraphicFramePr>
        <p:xfrm>
          <a:off x="775852" y="1059875"/>
          <a:ext cx="10106893" cy="5534110"/>
        </p:xfrm>
        <a:graphic>
          <a:graphicData uri="http://schemas.openxmlformats.org/drawingml/2006/table">
            <a:tbl>
              <a:tblPr firstRow="1" firstCol="1" bandRow="1">
                <a:tableStyleId>{69012ECD-51FC-41F1-AA8D-1B2483CD663E}</a:tableStyleId>
              </a:tblPr>
              <a:tblGrid>
                <a:gridCol w="403052"/>
                <a:gridCol w="403052"/>
                <a:gridCol w="1106892"/>
                <a:gridCol w="3956652"/>
                <a:gridCol w="570320"/>
                <a:gridCol w="570990"/>
                <a:gridCol w="665590"/>
                <a:gridCol w="856141"/>
                <a:gridCol w="1574204"/>
              </a:tblGrid>
              <a:tr h="332507">
                <a:tc gridSpan="6">
                  <a:txBody>
                    <a:bodyPr/>
                    <a:lstStyle/>
                    <a:p>
                      <a:pPr algn="ctr">
                        <a:lnSpc>
                          <a:spcPct val="150000"/>
                        </a:lnSpc>
                        <a:spcAft>
                          <a:spcPts val="0"/>
                        </a:spcAft>
                      </a:pPr>
                      <a:r>
                        <a:rPr lang="zh-CN" sz="1200" kern="0" dirty="0">
                          <a:effectLst/>
                          <a:latin typeface="微软雅黑" panose="020B0503020204020204" pitchFamily="34" charset="-122"/>
                          <a:ea typeface="微软雅黑" panose="020B0503020204020204" pitchFamily="34" charset="-122"/>
                        </a:rPr>
                        <a:t>二、辅助设备</a:t>
                      </a:r>
                      <a:endParaRPr lang="zh-CN" sz="12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7131" marR="7131" marT="0" marB="0" anchor="ctr"/>
                </a:tc>
                <a:tc hMerge="1">
                  <a:tcPr/>
                </a:tc>
                <a:tc hMerge="1">
                  <a:tcPr/>
                </a:tc>
                <a:tc hMerge="1">
                  <a:tcPr/>
                </a:tc>
                <a:tc hMerge="1">
                  <a:tcPr/>
                </a:tc>
                <a:tc hMerge="1">
                  <a:tcPr/>
                </a:tc>
                <a:tc>
                  <a:txBody>
                    <a:bodyPr/>
                    <a:lstStyle/>
                    <a:p>
                      <a:pPr algn="ctr">
                        <a:lnSpc>
                          <a:spcPct val="150000"/>
                        </a:lnSpc>
                        <a:spcAft>
                          <a:spcPts val="0"/>
                        </a:spcAft>
                      </a:pPr>
                      <a:r>
                        <a:rPr lang="zh-CN" sz="800" kern="0">
                          <a:effectLst/>
                        </a:rPr>
                        <a:t>　</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　</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　</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482996">
                <a:tc>
                  <a:txBody>
                    <a:bodyPr/>
                    <a:lstStyle/>
                    <a:p>
                      <a:pPr algn="ctr">
                        <a:lnSpc>
                          <a:spcPct val="150000"/>
                        </a:lnSpc>
                        <a:spcAft>
                          <a:spcPts val="0"/>
                        </a:spcAft>
                      </a:pPr>
                      <a:r>
                        <a:rPr lang="zh-CN" sz="800" kern="0">
                          <a:effectLst/>
                        </a:rPr>
                        <a:t>序号</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商品名称</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dirty="0">
                          <a:effectLst/>
                        </a:rPr>
                        <a:t>品牌</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dirty="0">
                          <a:effectLst/>
                        </a:rPr>
                        <a:t>技术规格</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单位</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数量</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质保期</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供货周期</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寿命周期</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1479576">
                <a:tc>
                  <a:txBody>
                    <a:bodyPr/>
                    <a:lstStyle/>
                    <a:p>
                      <a:pPr algn="ctr">
                        <a:lnSpc>
                          <a:spcPct val="150000"/>
                        </a:lnSpc>
                        <a:spcAft>
                          <a:spcPts val="0"/>
                        </a:spcAft>
                      </a:pPr>
                      <a:r>
                        <a:rPr lang="en-US" sz="800" kern="0">
                          <a:effectLst/>
                        </a:rPr>
                        <a:t>1</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视频汇聚交换机</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迪普</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l">
                        <a:lnSpc>
                          <a:spcPct val="150000"/>
                        </a:lnSpc>
                        <a:spcAft>
                          <a:spcPts val="0"/>
                        </a:spcAft>
                      </a:pPr>
                      <a:r>
                        <a:rPr lang="en-US" sz="800" kern="0" dirty="0">
                          <a:effectLst/>
                        </a:rPr>
                        <a:t>48</a:t>
                      </a:r>
                      <a:r>
                        <a:rPr lang="zh-CN" sz="800" kern="0" dirty="0">
                          <a:effectLst/>
                        </a:rPr>
                        <a:t>口千兆，国产化芯片，模块化双电源；交换容量</a:t>
                      </a:r>
                      <a:r>
                        <a:rPr lang="en-US" sz="800" kern="0" dirty="0">
                          <a:effectLst/>
                        </a:rPr>
                        <a:t>2.56Tbps</a:t>
                      </a:r>
                      <a:r>
                        <a:rPr lang="zh-CN" sz="800" kern="0" dirty="0">
                          <a:effectLst/>
                        </a:rPr>
                        <a:t>，整机转发性能</a:t>
                      </a:r>
                      <a:r>
                        <a:rPr lang="en-US" sz="800" kern="0" dirty="0">
                          <a:effectLst/>
                        </a:rPr>
                        <a:t>1080Mpps</a:t>
                      </a:r>
                      <a:r>
                        <a:rPr lang="zh-CN" sz="800" kern="0" dirty="0">
                          <a:effectLst/>
                        </a:rPr>
                        <a:t>，</a:t>
                      </a:r>
                      <a:r>
                        <a:rPr lang="en-US" sz="800" kern="0" dirty="0">
                          <a:effectLst/>
                        </a:rPr>
                        <a:t>MAC</a:t>
                      </a:r>
                      <a:r>
                        <a:rPr lang="zh-CN" sz="800" kern="0" dirty="0">
                          <a:effectLst/>
                        </a:rPr>
                        <a:t>地址表项≥</a:t>
                      </a:r>
                      <a:r>
                        <a:rPr lang="en-US" sz="800" kern="0" dirty="0">
                          <a:effectLst/>
                        </a:rPr>
                        <a:t>64K</a:t>
                      </a:r>
                      <a:r>
                        <a:rPr lang="zh-CN" sz="800" kern="0" dirty="0">
                          <a:effectLst/>
                        </a:rPr>
                        <a:t>，</a:t>
                      </a:r>
                      <a:r>
                        <a:rPr lang="en-US" sz="800" kern="0" dirty="0">
                          <a:effectLst/>
                        </a:rPr>
                        <a:t>VLAN</a:t>
                      </a:r>
                      <a:r>
                        <a:rPr lang="zh-CN" sz="800" kern="0" dirty="0">
                          <a:effectLst/>
                        </a:rPr>
                        <a:t>≥</a:t>
                      </a:r>
                      <a:r>
                        <a:rPr lang="en-US" sz="800" kern="0" dirty="0">
                          <a:effectLst/>
                        </a:rPr>
                        <a:t>4k</a:t>
                      </a:r>
                      <a:r>
                        <a:rPr lang="zh-CN" sz="800" kern="0" dirty="0">
                          <a:effectLst/>
                        </a:rPr>
                        <a:t>；整机功率≤</a:t>
                      </a:r>
                      <a:r>
                        <a:rPr lang="en-US" sz="800" kern="0" dirty="0">
                          <a:effectLst/>
                        </a:rPr>
                        <a:t>130W</a:t>
                      </a:r>
                      <a:r>
                        <a:rPr lang="zh-CN" sz="800" kern="0" dirty="0">
                          <a:effectLst/>
                        </a:rPr>
                        <a:t>；支持</a:t>
                      </a:r>
                      <a:r>
                        <a:rPr lang="en-US" sz="800" kern="0" dirty="0">
                          <a:effectLst/>
                        </a:rPr>
                        <a:t>STP/RSTP/MSTP</a:t>
                      </a:r>
                      <a:r>
                        <a:rPr lang="zh-CN" sz="800" kern="0" dirty="0">
                          <a:effectLst/>
                        </a:rPr>
                        <a:t>，支持</a:t>
                      </a:r>
                      <a:r>
                        <a:rPr lang="en-US" sz="800" kern="0" dirty="0">
                          <a:effectLst/>
                        </a:rPr>
                        <a:t>IEEE 802.3x</a:t>
                      </a:r>
                      <a:r>
                        <a:rPr lang="zh-CN" sz="800" kern="0" dirty="0">
                          <a:effectLst/>
                        </a:rPr>
                        <a:t>、</a:t>
                      </a:r>
                      <a:r>
                        <a:rPr lang="en-US" sz="800" kern="0" dirty="0">
                          <a:effectLst/>
                        </a:rPr>
                        <a:t>802.3ad</a:t>
                      </a:r>
                      <a:r>
                        <a:rPr lang="zh-CN" sz="800" kern="0" dirty="0">
                          <a:effectLst/>
                        </a:rPr>
                        <a:t>、</a:t>
                      </a:r>
                      <a:r>
                        <a:rPr lang="en-US" sz="800" kern="0" dirty="0">
                          <a:effectLst/>
                        </a:rPr>
                        <a:t>802.1P</a:t>
                      </a:r>
                      <a:r>
                        <a:rPr lang="zh-CN" sz="800" kern="0" dirty="0">
                          <a:effectLst/>
                        </a:rPr>
                        <a:t>、</a:t>
                      </a:r>
                      <a:r>
                        <a:rPr lang="en-US" sz="800" kern="0" dirty="0">
                          <a:effectLst/>
                        </a:rPr>
                        <a:t>802.1q </a:t>
                      </a:r>
                      <a:r>
                        <a:rPr lang="zh-CN" sz="800" kern="0" dirty="0">
                          <a:effectLst/>
                        </a:rPr>
                        <a:t>，支持</a:t>
                      </a:r>
                      <a:r>
                        <a:rPr lang="en-US" sz="800" kern="0" dirty="0">
                          <a:effectLst/>
                        </a:rPr>
                        <a:t>MAC</a:t>
                      </a:r>
                      <a:r>
                        <a:rPr lang="zh-CN" sz="800" kern="0" dirty="0">
                          <a:effectLst/>
                        </a:rPr>
                        <a:t>地址黑洞；支持</a:t>
                      </a:r>
                      <a:r>
                        <a:rPr lang="en-US" sz="800" kern="0" dirty="0">
                          <a:effectLst/>
                        </a:rPr>
                        <a:t>LACP </a:t>
                      </a:r>
                      <a:r>
                        <a:rPr lang="zh-CN" sz="800" kern="0" dirty="0">
                          <a:effectLst/>
                        </a:rPr>
                        <a:t>，支持手动聚合；支持流镜像，支持端口镜像；支持</a:t>
                      </a:r>
                      <a:r>
                        <a:rPr lang="en-US" sz="800" kern="0" dirty="0">
                          <a:effectLst/>
                        </a:rPr>
                        <a:t>port-based VLAN (4k VLANs) </a:t>
                      </a:r>
                      <a:r>
                        <a:rPr lang="zh-CN" sz="800" kern="0" dirty="0">
                          <a:effectLst/>
                        </a:rPr>
                        <a:t>，支持</a:t>
                      </a:r>
                      <a:r>
                        <a:rPr lang="en-US" sz="800" kern="0" dirty="0">
                          <a:effectLst/>
                        </a:rPr>
                        <a:t>MAC-based VLAN </a:t>
                      </a:r>
                      <a:r>
                        <a:rPr lang="zh-CN" sz="800" kern="0" dirty="0">
                          <a:effectLst/>
                        </a:rPr>
                        <a:t>，支持</a:t>
                      </a:r>
                      <a:r>
                        <a:rPr lang="en-US" sz="800" kern="0" dirty="0" err="1">
                          <a:effectLst/>
                        </a:rPr>
                        <a:t>QinQ</a:t>
                      </a:r>
                      <a:r>
                        <a:rPr lang="en-US" sz="800" kern="0" dirty="0">
                          <a:effectLst/>
                        </a:rPr>
                        <a:t>, Selective </a:t>
                      </a:r>
                      <a:r>
                        <a:rPr lang="en-US" sz="800" kern="0" dirty="0" err="1">
                          <a:effectLst/>
                        </a:rPr>
                        <a:t>QinQ</a:t>
                      </a:r>
                      <a:r>
                        <a:rPr lang="en-US" sz="800" kern="0" dirty="0">
                          <a:effectLst/>
                        </a:rPr>
                        <a:t> </a:t>
                      </a:r>
                      <a:r>
                        <a:rPr lang="zh-CN" sz="800" kern="0" dirty="0">
                          <a:effectLst/>
                        </a:rPr>
                        <a:t>，支持</a:t>
                      </a:r>
                      <a:r>
                        <a:rPr lang="en-US" sz="800" kern="0" dirty="0">
                          <a:effectLst/>
                        </a:rPr>
                        <a:t>VLAN Mapping </a:t>
                      </a:r>
                      <a:r>
                        <a:rPr lang="zh-CN" sz="800" kern="0" dirty="0">
                          <a:effectLst/>
                        </a:rPr>
                        <a:t>，支持</a:t>
                      </a:r>
                      <a:r>
                        <a:rPr lang="en-US" sz="800" kern="0" dirty="0">
                          <a:effectLst/>
                        </a:rPr>
                        <a:t>GVRP</a:t>
                      </a:r>
                      <a:r>
                        <a:rPr lang="zh-CN" sz="800" kern="0" dirty="0">
                          <a:effectLst/>
                        </a:rPr>
                        <a:t>；支持静态路由、</a:t>
                      </a:r>
                      <a:r>
                        <a:rPr lang="en-US" sz="800" kern="0" dirty="0">
                          <a:effectLst/>
                        </a:rPr>
                        <a:t>RIP v1/v2</a:t>
                      </a:r>
                      <a:r>
                        <a:rPr lang="zh-CN" sz="800" kern="0" dirty="0">
                          <a:effectLst/>
                        </a:rPr>
                        <a:t>、</a:t>
                      </a:r>
                      <a:r>
                        <a:rPr lang="en-US" sz="800" kern="0" dirty="0">
                          <a:effectLst/>
                        </a:rPr>
                        <a:t>OSPF v1/v2</a:t>
                      </a:r>
                      <a:r>
                        <a:rPr lang="zh-CN" sz="800" kern="0" dirty="0">
                          <a:effectLst/>
                        </a:rPr>
                        <a:t>、</a:t>
                      </a:r>
                      <a:r>
                        <a:rPr lang="en-US" sz="800" kern="0" dirty="0">
                          <a:effectLst/>
                        </a:rPr>
                        <a:t>BGP</a:t>
                      </a:r>
                      <a:r>
                        <a:rPr lang="zh-CN" sz="800" kern="0" dirty="0">
                          <a:effectLst/>
                        </a:rPr>
                        <a:t>，支持策略路由；</a:t>
                      </a:r>
                      <a:r>
                        <a:rPr lang="en-US" sz="800" kern="0" dirty="0">
                          <a:effectLst/>
                        </a:rPr>
                        <a:t>IPv6</a:t>
                      </a:r>
                      <a:r>
                        <a:rPr lang="zh-CN" sz="800" kern="0" dirty="0">
                          <a:effectLst/>
                        </a:rPr>
                        <a:t>路由协议：支持静态路由、</a:t>
                      </a:r>
                      <a:r>
                        <a:rPr lang="en-US" sz="800" kern="0" dirty="0" err="1">
                          <a:effectLst/>
                        </a:rPr>
                        <a:t>RIPng</a:t>
                      </a:r>
                      <a:r>
                        <a:rPr lang="zh-CN" sz="800" kern="0" dirty="0">
                          <a:effectLst/>
                        </a:rPr>
                        <a:t>、</a:t>
                      </a:r>
                      <a:r>
                        <a:rPr lang="en-US" sz="800" kern="0" dirty="0">
                          <a:effectLst/>
                        </a:rPr>
                        <a:t>OSPFv3</a:t>
                      </a:r>
                      <a:r>
                        <a:rPr lang="zh-CN" sz="800" kern="0" dirty="0">
                          <a:effectLst/>
                        </a:rPr>
                        <a:t>、</a:t>
                      </a:r>
                      <a:r>
                        <a:rPr lang="en-US" sz="800" kern="0" dirty="0">
                          <a:effectLst/>
                        </a:rPr>
                        <a:t>BGP4+</a:t>
                      </a:r>
                      <a:r>
                        <a:rPr lang="zh-CN" sz="800" kern="0" dirty="0">
                          <a:effectLst/>
                        </a:rPr>
                        <a:t>，支持策略路由；支持</a:t>
                      </a:r>
                      <a:r>
                        <a:rPr lang="en-US" sz="800" kern="0" dirty="0">
                          <a:effectLst/>
                        </a:rPr>
                        <a:t>L2 ~ L4 </a:t>
                      </a:r>
                      <a:r>
                        <a:rPr lang="zh-CN" sz="800" kern="0" dirty="0">
                          <a:effectLst/>
                        </a:rPr>
                        <a:t>包过滤，支持基于五元组的流分类；支持</a:t>
                      </a:r>
                      <a:r>
                        <a:rPr lang="en-US" sz="800" kern="0" dirty="0">
                          <a:effectLst/>
                        </a:rPr>
                        <a:t>VRRP</a:t>
                      </a:r>
                      <a:r>
                        <a:rPr lang="zh-CN" sz="800" kern="0" dirty="0">
                          <a:effectLst/>
                        </a:rPr>
                        <a:t>；</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dirty="0">
                          <a:effectLst/>
                        </a:rPr>
                        <a:t>台</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dirty="0">
                          <a:effectLst/>
                        </a:rPr>
                        <a:t>1</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dirty="0">
                          <a:effectLst/>
                        </a:rPr>
                        <a:t>24</a:t>
                      </a:r>
                      <a:r>
                        <a:rPr lang="zh-CN" sz="800" kern="0" dirty="0">
                          <a:effectLst/>
                        </a:rPr>
                        <a:t>个月</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dirty="0">
                          <a:effectLst/>
                        </a:rPr>
                        <a:t>21</a:t>
                      </a:r>
                      <a:r>
                        <a:rPr lang="zh-CN" sz="800" kern="0" dirty="0">
                          <a:effectLst/>
                        </a:rPr>
                        <a:t>个工作日</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大于</a:t>
                      </a:r>
                      <a:r>
                        <a:rPr lang="en-US" sz="800" kern="0">
                          <a:effectLst/>
                        </a:rPr>
                        <a:t>10</a:t>
                      </a:r>
                      <a:r>
                        <a:rPr lang="zh-CN" sz="800" kern="0">
                          <a:effectLst/>
                        </a:rPr>
                        <a:t>年</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899898">
                <a:tc>
                  <a:txBody>
                    <a:bodyPr/>
                    <a:lstStyle/>
                    <a:p>
                      <a:pPr algn="ctr">
                        <a:lnSpc>
                          <a:spcPct val="150000"/>
                        </a:lnSpc>
                        <a:spcAft>
                          <a:spcPts val="0"/>
                        </a:spcAft>
                      </a:pPr>
                      <a:r>
                        <a:rPr lang="en-US" sz="800" kern="0">
                          <a:effectLst/>
                        </a:rPr>
                        <a:t>2</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业务接入交换机</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迪普</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l">
                        <a:lnSpc>
                          <a:spcPct val="150000"/>
                        </a:lnSpc>
                        <a:spcAft>
                          <a:spcPts val="0"/>
                        </a:spcAft>
                      </a:pPr>
                      <a:r>
                        <a:rPr lang="zh-CN" sz="800" kern="0">
                          <a:effectLst/>
                        </a:rPr>
                        <a:t>交换容量</a:t>
                      </a:r>
                      <a:r>
                        <a:rPr lang="en-US" sz="800" kern="0">
                          <a:effectLst/>
                        </a:rPr>
                        <a:t>432Gbps/4.32Tbps</a:t>
                      </a:r>
                      <a:r>
                        <a:rPr lang="zh-CN" sz="800" kern="0">
                          <a:effectLst/>
                        </a:rPr>
                        <a:t>，整机转发性能</a:t>
                      </a:r>
                      <a:r>
                        <a:rPr lang="en-US" sz="800" kern="0">
                          <a:effectLst/>
                        </a:rPr>
                        <a:t>108Mpps/268Mpps</a:t>
                      </a:r>
                      <a:r>
                        <a:rPr lang="zh-CN" sz="800" kern="0">
                          <a:effectLst/>
                        </a:rPr>
                        <a:t>；</a:t>
                      </a:r>
                      <a:r>
                        <a:rPr lang="en-US" sz="800" kern="0">
                          <a:effectLst/>
                        </a:rPr>
                        <a:t>24</a:t>
                      </a:r>
                      <a:r>
                        <a:rPr lang="zh-CN" sz="800" kern="0">
                          <a:effectLst/>
                        </a:rPr>
                        <a:t>个千兆电口，</a:t>
                      </a:r>
                      <a:r>
                        <a:rPr lang="en-US" sz="800" kern="0">
                          <a:effectLst/>
                        </a:rPr>
                        <a:t>4</a:t>
                      </a:r>
                      <a:r>
                        <a:rPr lang="zh-CN" sz="800" kern="0">
                          <a:effectLst/>
                        </a:rPr>
                        <a:t>个万兆光口；电口支持</a:t>
                      </a:r>
                      <a:r>
                        <a:rPr lang="en-US" sz="800" kern="0">
                          <a:effectLst/>
                        </a:rPr>
                        <a:t>POE</a:t>
                      </a:r>
                      <a:r>
                        <a:rPr lang="zh-CN" sz="800" kern="0">
                          <a:effectLst/>
                        </a:rPr>
                        <a:t>供电，</a:t>
                      </a:r>
                      <a:r>
                        <a:rPr lang="en-US" sz="800" kern="0">
                          <a:effectLst/>
                        </a:rPr>
                        <a:t>MAC</a:t>
                      </a:r>
                      <a:r>
                        <a:rPr lang="zh-CN" sz="800" kern="0">
                          <a:effectLst/>
                        </a:rPr>
                        <a:t>地址用户数</a:t>
                      </a:r>
                      <a:r>
                        <a:rPr lang="en-US" sz="800" kern="0">
                          <a:effectLst/>
                        </a:rPr>
                        <a:t>4k</a:t>
                      </a:r>
                      <a:r>
                        <a:rPr lang="zh-CN" sz="800" kern="0">
                          <a:effectLst/>
                        </a:rPr>
                        <a:t>；支持静态路由、</a:t>
                      </a:r>
                      <a:r>
                        <a:rPr lang="en-US" sz="800" kern="0">
                          <a:effectLst/>
                        </a:rPr>
                        <a:t>RIP</a:t>
                      </a:r>
                      <a:r>
                        <a:rPr lang="zh-CN" sz="800" kern="0">
                          <a:effectLst/>
                        </a:rPr>
                        <a:t>、</a:t>
                      </a:r>
                      <a:r>
                        <a:rPr lang="en-US" sz="800" kern="0">
                          <a:effectLst/>
                        </a:rPr>
                        <a:t>OSPF</a:t>
                      </a:r>
                      <a:r>
                        <a:rPr lang="zh-CN" sz="800" kern="0">
                          <a:effectLst/>
                        </a:rPr>
                        <a:t>；支持</a:t>
                      </a:r>
                      <a:r>
                        <a:rPr lang="en-US" sz="800" kern="0">
                          <a:effectLst/>
                        </a:rPr>
                        <a:t>-10</a:t>
                      </a:r>
                      <a:r>
                        <a:rPr lang="zh-CN" sz="800" kern="0">
                          <a:effectLst/>
                        </a:rPr>
                        <a:t>℃</a:t>
                      </a:r>
                      <a:r>
                        <a:rPr lang="en-US" sz="800" kern="0">
                          <a:effectLst/>
                        </a:rPr>
                        <a:t>-55</a:t>
                      </a:r>
                      <a:r>
                        <a:rPr lang="zh-CN" sz="800" kern="0">
                          <a:effectLst/>
                        </a:rPr>
                        <a:t>℃宽温工作，固化两个风扇设计；</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台</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1</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24</a:t>
                      </a:r>
                      <a:r>
                        <a:rPr lang="zh-CN" sz="800" kern="0">
                          <a:effectLst/>
                        </a:rPr>
                        <a:t>个月</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dirty="0">
                          <a:effectLst/>
                        </a:rPr>
                        <a:t>21</a:t>
                      </a:r>
                      <a:r>
                        <a:rPr lang="zh-CN" sz="800" kern="0" dirty="0">
                          <a:effectLst/>
                        </a:rPr>
                        <a:t>个工作日</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dirty="0">
                          <a:effectLst/>
                        </a:rPr>
                        <a:t>大于</a:t>
                      </a:r>
                      <a:r>
                        <a:rPr lang="en-US" sz="800" kern="0" dirty="0">
                          <a:effectLst/>
                        </a:rPr>
                        <a:t>10</a:t>
                      </a:r>
                      <a:r>
                        <a:rPr lang="zh-CN" sz="800" kern="0" dirty="0">
                          <a:effectLst/>
                        </a:rPr>
                        <a:t>年</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392993">
                <a:tc>
                  <a:txBody>
                    <a:bodyPr/>
                    <a:lstStyle/>
                    <a:p>
                      <a:pPr algn="ctr">
                        <a:lnSpc>
                          <a:spcPct val="150000"/>
                        </a:lnSpc>
                        <a:spcAft>
                          <a:spcPts val="0"/>
                        </a:spcAft>
                      </a:pPr>
                      <a:r>
                        <a:rPr lang="en-US" sz="800" kern="0">
                          <a:effectLst/>
                        </a:rPr>
                        <a:t>3</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降噪机柜</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定制</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l">
                        <a:lnSpc>
                          <a:spcPct val="150000"/>
                        </a:lnSpc>
                        <a:spcAft>
                          <a:spcPts val="0"/>
                        </a:spcAft>
                      </a:pPr>
                      <a:r>
                        <a:rPr lang="en-US" sz="800" kern="0">
                          <a:effectLst/>
                        </a:rPr>
                        <a:t>10U</a:t>
                      </a:r>
                      <a:r>
                        <a:rPr lang="zh-CN" sz="800" kern="0">
                          <a:effectLst/>
                        </a:rPr>
                        <a:t>，定制，最大</a:t>
                      </a:r>
                      <a:r>
                        <a:rPr lang="en-US" sz="800" kern="0">
                          <a:effectLst/>
                        </a:rPr>
                        <a:t>45</a:t>
                      </a:r>
                      <a:r>
                        <a:rPr lang="zh-CN" sz="800" kern="0">
                          <a:effectLst/>
                        </a:rPr>
                        <a:t>分贝</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台</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1</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24</a:t>
                      </a:r>
                      <a:r>
                        <a:rPr lang="zh-CN" sz="800" kern="0">
                          <a:effectLst/>
                        </a:rPr>
                        <a:t>个月</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21</a:t>
                      </a:r>
                      <a:r>
                        <a:rPr lang="zh-CN" sz="800" kern="0">
                          <a:effectLst/>
                        </a:rPr>
                        <a:t>个工作日</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大于</a:t>
                      </a:r>
                      <a:r>
                        <a:rPr lang="en-US" sz="800" kern="0">
                          <a:effectLst/>
                        </a:rPr>
                        <a:t>10</a:t>
                      </a:r>
                      <a:r>
                        <a:rPr lang="zh-CN" sz="800" kern="0">
                          <a:effectLst/>
                        </a:rPr>
                        <a:t>年</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607284">
                <a:tc>
                  <a:txBody>
                    <a:bodyPr/>
                    <a:lstStyle/>
                    <a:p>
                      <a:pPr algn="ctr">
                        <a:lnSpc>
                          <a:spcPct val="150000"/>
                        </a:lnSpc>
                        <a:spcAft>
                          <a:spcPts val="0"/>
                        </a:spcAft>
                      </a:pPr>
                      <a:r>
                        <a:rPr lang="en-US" sz="800" kern="0">
                          <a:effectLst/>
                        </a:rPr>
                        <a:t>4</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广播一体机</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菱声</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l">
                        <a:lnSpc>
                          <a:spcPct val="150000"/>
                        </a:lnSpc>
                        <a:spcAft>
                          <a:spcPts val="0"/>
                        </a:spcAft>
                      </a:pPr>
                      <a:r>
                        <a:rPr lang="zh-CN" sz="800" kern="0">
                          <a:effectLst/>
                        </a:rPr>
                        <a:t>功放机，</a:t>
                      </a:r>
                      <a:r>
                        <a:rPr lang="en-US" sz="800" kern="0">
                          <a:effectLst/>
                        </a:rPr>
                        <a:t>700W</a:t>
                      </a:r>
                      <a:r>
                        <a:rPr lang="zh-CN" sz="800" kern="0">
                          <a:effectLst/>
                        </a:rPr>
                        <a:t>六分区定压功放</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台</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1</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24</a:t>
                      </a:r>
                      <a:r>
                        <a:rPr lang="zh-CN" sz="800" kern="0">
                          <a:effectLst/>
                        </a:rPr>
                        <a:t>个月</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21</a:t>
                      </a:r>
                      <a:r>
                        <a:rPr lang="zh-CN" sz="800" kern="0">
                          <a:effectLst/>
                        </a:rPr>
                        <a:t>个工作日</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大于</a:t>
                      </a:r>
                      <a:r>
                        <a:rPr lang="en-US" sz="800" kern="0">
                          <a:effectLst/>
                        </a:rPr>
                        <a:t>10</a:t>
                      </a:r>
                      <a:r>
                        <a:rPr lang="zh-CN" sz="800" kern="0">
                          <a:effectLst/>
                        </a:rPr>
                        <a:t>年</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731572">
                <a:tc>
                  <a:txBody>
                    <a:bodyPr/>
                    <a:lstStyle/>
                    <a:p>
                      <a:pPr algn="ctr">
                        <a:lnSpc>
                          <a:spcPct val="150000"/>
                        </a:lnSpc>
                        <a:spcAft>
                          <a:spcPts val="0"/>
                        </a:spcAft>
                      </a:pPr>
                      <a:r>
                        <a:rPr lang="en-US" sz="800" kern="0">
                          <a:effectLst/>
                        </a:rPr>
                        <a:t>5</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千兆单模模块</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胜为</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l">
                        <a:lnSpc>
                          <a:spcPct val="150000"/>
                        </a:lnSpc>
                        <a:spcAft>
                          <a:spcPts val="0"/>
                        </a:spcAft>
                      </a:pPr>
                      <a:r>
                        <a:rPr lang="en-US" sz="800" kern="0">
                          <a:effectLst/>
                        </a:rPr>
                        <a:t> </a:t>
                      </a:r>
                      <a:r>
                        <a:rPr lang="zh-CN" sz="800" kern="0">
                          <a:effectLst/>
                        </a:rPr>
                        <a:t>网络监控</a:t>
                      </a:r>
                      <a:r>
                        <a:rPr lang="en-US" sz="800" kern="0">
                          <a:effectLst/>
                        </a:rPr>
                        <a:t>SC</a:t>
                      </a:r>
                      <a:r>
                        <a:rPr lang="zh-CN" sz="800" kern="0">
                          <a:effectLst/>
                        </a:rPr>
                        <a:t>接口千兆光纤收发器</a:t>
                      </a:r>
                      <a:r>
                        <a:rPr lang="en-US" sz="800" kern="0">
                          <a:effectLst/>
                        </a:rPr>
                        <a:t>25KM</a:t>
                      </a:r>
                      <a:r>
                        <a:rPr lang="zh-CN" sz="800" kern="0">
                          <a:effectLst/>
                        </a:rPr>
                        <a:t>一对</a:t>
                      </a:r>
                      <a:r>
                        <a:rPr lang="en-US" sz="800" kern="0">
                          <a:effectLst/>
                        </a:rPr>
                        <a:t>FC-211AB</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对</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12</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24</a:t>
                      </a:r>
                      <a:r>
                        <a:rPr lang="zh-CN" sz="800" kern="0">
                          <a:effectLst/>
                        </a:rPr>
                        <a:t>个月</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21</a:t>
                      </a:r>
                      <a:r>
                        <a:rPr lang="zh-CN" sz="800" kern="0">
                          <a:effectLst/>
                        </a:rPr>
                        <a:t>个工作日</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大于</a:t>
                      </a:r>
                      <a:r>
                        <a:rPr lang="en-US" sz="800" kern="0">
                          <a:effectLst/>
                        </a:rPr>
                        <a:t>10</a:t>
                      </a:r>
                      <a:r>
                        <a:rPr lang="zh-CN" sz="800" kern="0">
                          <a:effectLst/>
                        </a:rPr>
                        <a:t>年</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r h="607284">
                <a:tc>
                  <a:txBody>
                    <a:bodyPr/>
                    <a:lstStyle/>
                    <a:p>
                      <a:pPr algn="ctr">
                        <a:lnSpc>
                          <a:spcPct val="150000"/>
                        </a:lnSpc>
                        <a:spcAft>
                          <a:spcPts val="0"/>
                        </a:spcAft>
                      </a:pPr>
                      <a:r>
                        <a:rPr lang="en-US" sz="800" kern="0">
                          <a:effectLst/>
                        </a:rPr>
                        <a:t>6</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支架</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定制</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l">
                        <a:lnSpc>
                          <a:spcPct val="150000"/>
                        </a:lnSpc>
                        <a:spcAft>
                          <a:spcPts val="0"/>
                        </a:spcAft>
                      </a:pPr>
                      <a:r>
                        <a:rPr lang="zh-CN" sz="800" kern="0">
                          <a:effectLst/>
                        </a:rPr>
                        <a:t>摄像头安装支架，三脚架，杆体等</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a:effectLst/>
                        </a:rPr>
                        <a:t>套</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12</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24</a:t>
                      </a:r>
                      <a:r>
                        <a:rPr lang="zh-CN" sz="800" kern="0">
                          <a:effectLst/>
                        </a:rPr>
                        <a:t>个月</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en-US" sz="800" kern="0">
                          <a:effectLst/>
                        </a:rPr>
                        <a:t>21</a:t>
                      </a:r>
                      <a:r>
                        <a:rPr lang="zh-CN" sz="800" kern="0">
                          <a:effectLst/>
                        </a:rPr>
                        <a:t>个工作日</a:t>
                      </a:r>
                      <a:endParaRPr lang="zh-CN" sz="800" kern="10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c>
                  <a:txBody>
                    <a:bodyPr/>
                    <a:lstStyle/>
                    <a:p>
                      <a:pPr algn="ctr">
                        <a:lnSpc>
                          <a:spcPct val="150000"/>
                        </a:lnSpc>
                        <a:spcAft>
                          <a:spcPts val="0"/>
                        </a:spcAft>
                      </a:pPr>
                      <a:r>
                        <a:rPr lang="zh-CN" sz="800" kern="0" dirty="0">
                          <a:effectLst/>
                        </a:rPr>
                        <a:t>大于</a:t>
                      </a:r>
                      <a:r>
                        <a:rPr lang="en-US" sz="800" kern="0" dirty="0">
                          <a:effectLst/>
                        </a:rPr>
                        <a:t>10</a:t>
                      </a:r>
                      <a:r>
                        <a:rPr lang="zh-CN" sz="800" kern="0" dirty="0">
                          <a:effectLst/>
                        </a:rPr>
                        <a:t>年</a:t>
                      </a:r>
                      <a:endParaRPr lang="zh-CN" sz="800" kern="100" dirty="0">
                        <a:effectLst/>
                        <a:latin typeface="Calibri" panose="020F0502020204030204" pitchFamily="34" charset="0"/>
                        <a:ea typeface="宋体" panose="02010600030101010101" pitchFamily="2" charset="-122"/>
                        <a:cs typeface="黑体" panose="02010609060101010101" pitchFamily="2" charset="-122"/>
                      </a:endParaRPr>
                    </a:p>
                  </a:txBody>
                  <a:tcPr marL="7131" marR="7131" marT="0" marB="0" anchor="ct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9EC25845-EE93-D643-B211-2BF1DFC6D933}" type="slidenum">
              <a:rPr kumimoji="1" lang="zh-CN" altLang="en-US" smtClean="0"/>
            </a:fld>
            <a:endParaRPr kumimoji="1" lang="zh-CN" altLang="en-US" dirty="0"/>
          </a:p>
        </p:txBody>
      </p:sp>
      <p:sp>
        <p:nvSpPr>
          <p:cNvPr id="3" name="标题 2"/>
          <p:cNvSpPr>
            <a:spLocks noGrp="1"/>
          </p:cNvSpPr>
          <p:nvPr>
            <p:ph type="title"/>
          </p:nvPr>
        </p:nvSpPr>
        <p:spPr/>
        <p:txBody>
          <a:bodyPr/>
          <a:lstStyle/>
          <a:p>
            <a:r>
              <a:rPr lang="zh-CN" altLang="en-US" dirty="0"/>
              <a:t>设备服务一览表</a:t>
            </a:r>
            <a:endParaRPr lang="zh-CN" altLang="en-US" dirty="0"/>
          </a:p>
        </p:txBody>
      </p:sp>
      <p:graphicFrame>
        <p:nvGraphicFramePr>
          <p:cNvPr id="4" name="表格 3"/>
          <p:cNvGraphicFramePr>
            <a:graphicFrameLocks noGrp="1"/>
          </p:cNvGraphicFramePr>
          <p:nvPr/>
        </p:nvGraphicFramePr>
        <p:xfrm>
          <a:off x="671946" y="1104336"/>
          <a:ext cx="9843655" cy="5794718"/>
        </p:xfrm>
        <a:graphic>
          <a:graphicData uri="http://schemas.openxmlformats.org/drawingml/2006/table">
            <a:tbl>
              <a:tblPr firstRow="1" firstCol="1" bandRow="1">
                <a:tableStyleId>{69012ECD-51FC-41F1-AA8D-1B2483CD663E}</a:tableStyleId>
              </a:tblPr>
              <a:tblGrid>
                <a:gridCol w="1318994"/>
                <a:gridCol w="1627735"/>
                <a:gridCol w="1872494"/>
                <a:gridCol w="1009826"/>
                <a:gridCol w="4014606"/>
              </a:tblGrid>
              <a:tr h="257984">
                <a:tc gridSpan="5">
                  <a:txBody>
                    <a:bodyPr/>
                    <a:lstStyle/>
                    <a:p>
                      <a:pPr algn="ctr">
                        <a:spcAft>
                          <a:spcPts val="0"/>
                        </a:spcAft>
                      </a:pPr>
                      <a:r>
                        <a:rPr lang="en-US" sz="1200" kern="0" dirty="0">
                          <a:effectLst/>
                          <a:latin typeface="微软雅黑" panose="020B0503020204020204" pitchFamily="34" charset="-122"/>
                          <a:ea typeface="微软雅黑" panose="020B0503020204020204" pitchFamily="34" charset="-122"/>
                        </a:rPr>
                        <a:t>LNG</a:t>
                      </a:r>
                      <a:r>
                        <a:rPr lang="zh-CN" sz="1200" kern="0" dirty="0">
                          <a:effectLst/>
                          <a:latin typeface="微软雅黑" panose="020B0503020204020204" pitchFamily="34" charset="-122"/>
                          <a:ea typeface="微软雅黑" panose="020B0503020204020204" pitchFamily="34" charset="-122"/>
                        </a:rPr>
                        <a:t>槽车充装视频</a:t>
                      </a:r>
                      <a:r>
                        <a:rPr lang="en-US" sz="1200" kern="0" dirty="0">
                          <a:effectLst/>
                          <a:latin typeface="微软雅黑" panose="020B0503020204020204" pitchFamily="34" charset="-122"/>
                          <a:ea typeface="微软雅黑" panose="020B0503020204020204" pitchFamily="34" charset="-122"/>
                        </a:rPr>
                        <a:t>AI</a:t>
                      </a:r>
                      <a:r>
                        <a:rPr lang="zh-CN" sz="1200" kern="0" dirty="0">
                          <a:effectLst/>
                          <a:latin typeface="微软雅黑" panose="020B0503020204020204" pitchFamily="34" charset="-122"/>
                          <a:ea typeface="微软雅黑" panose="020B0503020204020204" pitchFamily="34" charset="-122"/>
                        </a:rPr>
                        <a:t>监控项目设备服务一览表</a:t>
                      </a:r>
                      <a:endParaRPr lang="zh-CN" sz="11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46437" marR="46437" marT="0" marB="0" anchor="ctr"/>
                </a:tc>
                <a:tc hMerge="1">
                  <a:tcPr/>
                </a:tc>
                <a:tc hMerge="1">
                  <a:tcPr/>
                </a:tc>
                <a:tc hMerge="1">
                  <a:tcPr/>
                </a:tc>
                <a:tc hMerge="1">
                  <a:tcPr/>
                </a:tc>
              </a:tr>
              <a:tr h="257984">
                <a:tc gridSpan="5">
                  <a:txBody>
                    <a:bodyPr/>
                    <a:lstStyle/>
                    <a:p>
                      <a:pPr algn="ctr">
                        <a:lnSpc>
                          <a:spcPts val="1575"/>
                        </a:lnSpc>
                        <a:spcAft>
                          <a:spcPts val="0"/>
                        </a:spcAft>
                      </a:pPr>
                      <a:r>
                        <a:rPr lang="zh-CN" sz="800" kern="0">
                          <a:effectLst/>
                        </a:rPr>
                        <a:t>一、主要硬件设备</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hMerge="1">
                  <a:tcPr/>
                </a:tc>
                <a:tc hMerge="1">
                  <a:tcPr/>
                </a:tc>
                <a:tc hMerge="1">
                  <a:tcPr/>
                </a:tc>
                <a:tc hMerge="1">
                  <a:tcPr/>
                </a:tc>
              </a:tr>
              <a:tr h="275183">
                <a:tc>
                  <a:txBody>
                    <a:bodyPr/>
                    <a:lstStyle/>
                    <a:p>
                      <a:pPr algn="ctr">
                        <a:lnSpc>
                          <a:spcPts val="1575"/>
                        </a:lnSpc>
                        <a:spcAft>
                          <a:spcPts val="0"/>
                        </a:spcAft>
                      </a:pPr>
                      <a:r>
                        <a:rPr lang="zh-CN" sz="800" kern="0">
                          <a:effectLst/>
                        </a:rPr>
                        <a:t>序号</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dirty="0">
                          <a:effectLst/>
                        </a:rPr>
                        <a:t>服务项目</a:t>
                      </a:r>
                      <a:endParaRPr lang="zh-CN" sz="700" kern="100" dirty="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服务商名称</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服务请求响应时间</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价格</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75183">
                <a:tc>
                  <a:txBody>
                    <a:bodyPr/>
                    <a:lstStyle/>
                    <a:p>
                      <a:pPr algn="ctr">
                        <a:lnSpc>
                          <a:spcPts val="1575"/>
                        </a:lnSpc>
                        <a:spcAft>
                          <a:spcPts val="0"/>
                        </a:spcAft>
                      </a:pPr>
                      <a:r>
                        <a:rPr lang="en-US" sz="800" kern="0">
                          <a:effectLst/>
                        </a:rPr>
                        <a:t>1</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防爆球机维修</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新奥新能（北京）科技有限公司</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tc>
                <a:tc>
                  <a:txBody>
                    <a:bodyPr/>
                    <a:lstStyle/>
                    <a:p>
                      <a:pPr algn="ctr">
                        <a:lnSpc>
                          <a:spcPts val="1575"/>
                        </a:lnSpc>
                        <a:spcAft>
                          <a:spcPts val="0"/>
                        </a:spcAft>
                      </a:pPr>
                      <a:r>
                        <a:rPr lang="en-US" sz="800" kern="0">
                          <a:effectLst/>
                        </a:rPr>
                        <a:t>24</a:t>
                      </a:r>
                      <a:r>
                        <a:rPr lang="zh-CN" sz="800" kern="0">
                          <a:effectLst/>
                        </a:rPr>
                        <a:t>小时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质保期内，非人为损坏，免费。</a:t>
                      </a:r>
                      <a:endParaRPr lang="zh-CN" sz="700" kern="100">
                        <a:effectLst/>
                      </a:endParaRPr>
                    </a:p>
                    <a:p>
                      <a:pPr algn="l">
                        <a:lnSpc>
                          <a:spcPts val="1575"/>
                        </a:lnSpc>
                        <a:spcAft>
                          <a:spcPts val="0"/>
                        </a:spcAft>
                      </a:pPr>
                      <a:r>
                        <a:rPr lang="zh-CN" sz="800" kern="0">
                          <a:effectLst/>
                        </a:rPr>
                        <a:t>质保期外，根据实际维修费用结算。</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75183">
                <a:tc>
                  <a:txBody>
                    <a:bodyPr/>
                    <a:lstStyle/>
                    <a:p>
                      <a:pPr algn="ctr">
                        <a:lnSpc>
                          <a:spcPts val="1575"/>
                        </a:lnSpc>
                        <a:spcAft>
                          <a:spcPts val="0"/>
                        </a:spcAft>
                      </a:pPr>
                      <a:r>
                        <a:rPr lang="en-US" sz="800" kern="0">
                          <a:effectLst/>
                        </a:rPr>
                        <a:t>2</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防爆扬声器维修</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新奥新能（北京）科技有限公司</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tc>
                <a:tc>
                  <a:txBody>
                    <a:bodyPr/>
                    <a:lstStyle/>
                    <a:p>
                      <a:pPr algn="ctr">
                        <a:lnSpc>
                          <a:spcPts val="1575"/>
                        </a:lnSpc>
                        <a:spcAft>
                          <a:spcPts val="0"/>
                        </a:spcAft>
                      </a:pPr>
                      <a:r>
                        <a:rPr lang="en-US" sz="800" kern="0">
                          <a:effectLst/>
                        </a:rPr>
                        <a:t>24</a:t>
                      </a:r>
                      <a:r>
                        <a:rPr lang="zh-CN" sz="800" kern="0">
                          <a:effectLst/>
                        </a:rPr>
                        <a:t>小时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质保期内，非人为损坏，免费。</a:t>
                      </a:r>
                      <a:endParaRPr lang="zh-CN" sz="700" kern="100">
                        <a:effectLst/>
                      </a:endParaRPr>
                    </a:p>
                    <a:p>
                      <a:pPr algn="l">
                        <a:lnSpc>
                          <a:spcPts val="1575"/>
                        </a:lnSpc>
                        <a:spcAft>
                          <a:spcPts val="0"/>
                        </a:spcAft>
                      </a:pPr>
                      <a:r>
                        <a:rPr lang="zh-CN" sz="800" kern="0">
                          <a:effectLst/>
                        </a:rPr>
                        <a:t>质保期外，根据实际维修费用结算。</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75183">
                <a:tc>
                  <a:txBody>
                    <a:bodyPr/>
                    <a:lstStyle/>
                    <a:p>
                      <a:pPr algn="ctr">
                        <a:lnSpc>
                          <a:spcPts val="1575"/>
                        </a:lnSpc>
                        <a:spcAft>
                          <a:spcPts val="0"/>
                        </a:spcAft>
                      </a:pPr>
                      <a:r>
                        <a:rPr lang="en-US" sz="800" kern="0">
                          <a:effectLst/>
                        </a:rPr>
                        <a:t>3</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可视对讲广播产品维修</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新奥新能（北京）科技有限公司</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tc>
                <a:tc>
                  <a:txBody>
                    <a:bodyPr/>
                    <a:lstStyle/>
                    <a:p>
                      <a:pPr algn="ctr">
                        <a:lnSpc>
                          <a:spcPts val="1575"/>
                        </a:lnSpc>
                        <a:spcAft>
                          <a:spcPts val="0"/>
                        </a:spcAft>
                      </a:pPr>
                      <a:r>
                        <a:rPr lang="en-US" sz="800" kern="0">
                          <a:effectLst/>
                        </a:rPr>
                        <a:t>24</a:t>
                      </a:r>
                      <a:r>
                        <a:rPr lang="zh-CN" sz="800" kern="0">
                          <a:effectLst/>
                        </a:rPr>
                        <a:t>小时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质保期内，非人为损坏，免费。</a:t>
                      </a:r>
                      <a:endParaRPr lang="zh-CN" sz="700" kern="100">
                        <a:effectLst/>
                      </a:endParaRPr>
                    </a:p>
                    <a:p>
                      <a:pPr algn="l">
                        <a:lnSpc>
                          <a:spcPts val="1575"/>
                        </a:lnSpc>
                        <a:spcAft>
                          <a:spcPts val="0"/>
                        </a:spcAft>
                      </a:pPr>
                      <a:r>
                        <a:rPr lang="zh-CN" sz="800" kern="0">
                          <a:effectLst/>
                        </a:rPr>
                        <a:t>质保期外，根据实际维修费用结算。</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75183">
                <a:tc>
                  <a:txBody>
                    <a:bodyPr/>
                    <a:lstStyle/>
                    <a:p>
                      <a:pPr algn="ctr">
                        <a:lnSpc>
                          <a:spcPts val="1575"/>
                        </a:lnSpc>
                        <a:spcAft>
                          <a:spcPts val="0"/>
                        </a:spcAft>
                      </a:pPr>
                      <a:r>
                        <a:rPr lang="en-US" sz="800" kern="0">
                          <a:effectLst/>
                        </a:rPr>
                        <a:t>4</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网络存储设备维修</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新奥新能（北京）科技有限公司</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tc>
                <a:tc>
                  <a:txBody>
                    <a:bodyPr/>
                    <a:lstStyle/>
                    <a:p>
                      <a:pPr algn="ctr">
                        <a:lnSpc>
                          <a:spcPts val="1575"/>
                        </a:lnSpc>
                        <a:spcAft>
                          <a:spcPts val="0"/>
                        </a:spcAft>
                      </a:pPr>
                      <a:r>
                        <a:rPr lang="en-US" sz="800" kern="0">
                          <a:effectLst/>
                        </a:rPr>
                        <a:t>24</a:t>
                      </a:r>
                      <a:r>
                        <a:rPr lang="zh-CN" sz="800" kern="0">
                          <a:effectLst/>
                        </a:rPr>
                        <a:t>小时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质保期内，非人为损坏，免费。</a:t>
                      </a:r>
                      <a:endParaRPr lang="zh-CN" sz="700" kern="100">
                        <a:effectLst/>
                      </a:endParaRPr>
                    </a:p>
                    <a:p>
                      <a:pPr algn="l">
                        <a:lnSpc>
                          <a:spcPts val="1575"/>
                        </a:lnSpc>
                        <a:spcAft>
                          <a:spcPts val="0"/>
                        </a:spcAft>
                      </a:pPr>
                      <a:r>
                        <a:rPr lang="zh-CN" sz="800" kern="0">
                          <a:effectLst/>
                        </a:rPr>
                        <a:t>质保期外，根据实际维修费用结算。</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75183">
                <a:tc>
                  <a:txBody>
                    <a:bodyPr/>
                    <a:lstStyle/>
                    <a:p>
                      <a:pPr algn="ctr">
                        <a:lnSpc>
                          <a:spcPts val="1575"/>
                        </a:lnSpc>
                        <a:spcAft>
                          <a:spcPts val="0"/>
                        </a:spcAft>
                      </a:pPr>
                      <a:r>
                        <a:rPr lang="en-US" sz="800" kern="0">
                          <a:effectLst/>
                        </a:rPr>
                        <a:t>5</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en-US" sz="800" kern="0">
                          <a:effectLst/>
                        </a:rPr>
                        <a:t>AI</a:t>
                      </a:r>
                      <a:r>
                        <a:rPr lang="zh-CN" sz="800" kern="0">
                          <a:effectLst/>
                        </a:rPr>
                        <a:t>服务器维修</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新奥新能（北京）科技有限公司</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tc>
                <a:tc>
                  <a:txBody>
                    <a:bodyPr/>
                    <a:lstStyle/>
                    <a:p>
                      <a:pPr algn="ctr">
                        <a:lnSpc>
                          <a:spcPts val="1575"/>
                        </a:lnSpc>
                        <a:spcAft>
                          <a:spcPts val="0"/>
                        </a:spcAft>
                      </a:pPr>
                      <a:r>
                        <a:rPr lang="en-US" sz="800" kern="0">
                          <a:effectLst/>
                        </a:rPr>
                        <a:t>24</a:t>
                      </a:r>
                      <a:r>
                        <a:rPr lang="zh-CN" sz="800" kern="0">
                          <a:effectLst/>
                        </a:rPr>
                        <a:t>小时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质保期内，非人为损坏，免费。</a:t>
                      </a:r>
                      <a:endParaRPr lang="zh-CN" sz="700" kern="100">
                        <a:effectLst/>
                      </a:endParaRPr>
                    </a:p>
                    <a:p>
                      <a:pPr algn="l">
                        <a:lnSpc>
                          <a:spcPts val="1575"/>
                        </a:lnSpc>
                        <a:spcAft>
                          <a:spcPts val="0"/>
                        </a:spcAft>
                      </a:pPr>
                      <a:r>
                        <a:rPr lang="zh-CN" sz="800" kern="0">
                          <a:effectLst/>
                        </a:rPr>
                        <a:t>质保期外，根据实际维修费用结算。</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57984">
                <a:tc gridSpan="5">
                  <a:txBody>
                    <a:bodyPr/>
                    <a:lstStyle/>
                    <a:p>
                      <a:pPr algn="ctr">
                        <a:lnSpc>
                          <a:spcPts val="1575"/>
                        </a:lnSpc>
                        <a:spcAft>
                          <a:spcPts val="0"/>
                        </a:spcAft>
                      </a:pPr>
                      <a:r>
                        <a:rPr lang="zh-CN" sz="800" kern="0">
                          <a:effectLst/>
                        </a:rPr>
                        <a:t>二、辅助设备</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hMerge="1">
                  <a:tcPr/>
                </a:tc>
                <a:tc hMerge="1">
                  <a:tcPr/>
                </a:tc>
                <a:tc hMerge="1">
                  <a:tcPr/>
                </a:tc>
                <a:tc hMerge="1">
                  <a:tcPr/>
                </a:tc>
              </a:tr>
              <a:tr h="275183">
                <a:tc>
                  <a:txBody>
                    <a:bodyPr/>
                    <a:lstStyle/>
                    <a:p>
                      <a:pPr algn="ctr">
                        <a:lnSpc>
                          <a:spcPts val="1575"/>
                        </a:lnSpc>
                        <a:spcAft>
                          <a:spcPts val="0"/>
                        </a:spcAft>
                      </a:pPr>
                      <a:r>
                        <a:rPr lang="zh-CN" sz="800" kern="0">
                          <a:effectLst/>
                        </a:rPr>
                        <a:t>序号</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服务项目</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服务商名称</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服务请求响应时间</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价格</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75183">
                <a:tc>
                  <a:txBody>
                    <a:bodyPr/>
                    <a:lstStyle/>
                    <a:p>
                      <a:pPr algn="ctr">
                        <a:lnSpc>
                          <a:spcPts val="1575"/>
                        </a:lnSpc>
                        <a:spcAft>
                          <a:spcPts val="0"/>
                        </a:spcAft>
                      </a:pPr>
                      <a:r>
                        <a:rPr lang="en-US" sz="800" kern="0">
                          <a:effectLst/>
                        </a:rPr>
                        <a:t>1</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视频汇聚交换机</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新奥新能（北京）科技有限公司</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en-US" sz="800" kern="0">
                          <a:effectLst/>
                        </a:rPr>
                        <a:t>24</a:t>
                      </a:r>
                      <a:r>
                        <a:rPr lang="zh-CN" sz="800" kern="0">
                          <a:effectLst/>
                        </a:rPr>
                        <a:t>小时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质保期内，非人为损坏，免费。</a:t>
                      </a:r>
                      <a:endParaRPr lang="zh-CN" sz="700" kern="100">
                        <a:effectLst/>
                      </a:endParaRPr>
                    </a:p>
                    <a:p>
                      <a:pPr algn="l">
                        <a:lnSpc>
                          <a:spcPts val="1575"/>
                        </a:lnSpc>
                        <a:spcAft>
                          <a:spcPts val="0"/>
                        </a:spcAft>
                      </a:pPr>
                      <a:r>
                        <a:rPr lang="zh-CN" sz="800" kern="0">
                          <a:effectLst/>
                        </a:rPr>
                        <a:t>质保期外，根据实际维修费用结算。</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75183">
                <a:tc>
                  <a:txBody>
                    <a:bodyPr/>
                    <a:lstStyle/>
                    <a:p>
                      <a:pPr algn="ctr">
                        <a:lnSpc>
                          <a:spcPts val="1575"/>
                        </a:lnSpc>
                        <a:spcAft>
                          <a:spcPts val="0"/>
                        </a:spcAft>
                      </a:pPr>
                      <a:r>
                        <a:rPr lang="en-US" sz="800" kern="0">
                          <a:effectLst/>
                        </a:rPr>
                        <a:t>2</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业务接入交换机</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新奥新能（北京）科技有限公司</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en-US" sz="800" kern="0">
                          <a:effectLst/>
                        </a:rPr>
                        <a:t>24</a:t>
                      </a:r>
                      <a:r>
                        <a:rPr lang="zh-CN" sz="800" kern="0">
                          <a:effectLst/>
                        </a:rPr>
                        <a:t>小时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质保期内，非人为损坏，免费。</a:t>
                      </a:r>
                      <a:endParaRPr lang="zh-CN" sz="700" kern="100">
                        <a:effectLst/>
                      </a:endParaRPr>
                    </a:p>
                    <a:p>
                      <a:pPr algn="l">
                        <a:lnSpc>
                          <a:spcPts val="1575"/>
                        </a:lnSpc>
                        <a:spcAft>
                          <a:spcPts val="0"/>
                        </a:spcAft>
                      </a:pPr>
                      <a:r>
                        <a:rPr lang="zh-CN" sz="800" kern="0">
                          <a:effectLst/>
                        </a:rPr>
                        <a:t>质保期外，根据实际维修费用结算。</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75183">
                <a:tc>
                  <a:txBody>
                    <a:bodyPr/>
                    <a:lstStyle/>
                    <a:p>
                      <a:pPr algn="ctr">
                        <a:lnSpc>
                          <a:spcPts val="1575"/>
                        </a:lnSpc>
                        <a:spcAft>
                          <a:spcPts val="0"/>
                        </a:spcAft>
                      </a:pPr>
                      <a:r>
                        <a:rPr lang="en-US" sz="800" kern="0">
                          <a:effectLst/>
                        </a:rPr>
                        <a:t>3</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降噪机柜</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新奥新能（北京）科技有限公司</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en-US" sz="800" kern="0">
                          <a:effectLst/>
                        </a:rPr>
                        <a:t>24</a:t>
                      </a:r>
                      <a:r>
                        <a:rPr lang="zh-CN" sz="800" kern="0">
                          <a:effectLst/>
                        </a:rPr>
                        <a:t>小时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质保期内，非人为损坏，免费。</a:t>
                      </a:r>
                      <a:endParaRPr lang="zh-CN" sz="700" kern="100">
                        <a:effectLst/>
                      </a:endParaRPr>
                    </a:p>
                    <a:p>
                      <a:pPr algn="l">
                        <a:lnSpc>
                          <a:spcPts val="1575"/>
                        </a:lnSpc>
                        <a:spcAft>
                          <a:spcPts val="0"/>
                        </a:spcAft>
                      </a:pPr>
                      <a:r>
                        <a:rPr lang="zh-CN" sz="800" kern="0">
                          <a:effectLst/>
                        </a:rPr>
                        <a:t>质保期外，根据实际维修费用结算。</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75183">
                <a:tc>
                  <a:txBody>
                    <a:bodyPr/>
                    <a:lstStyle/>
                    <a:p>
                      <a:pPr algn="ctr">
                        <a:lnSpc>
                          <a:spcPts val="1575"/>
                        </a:lnSpc>
                        <a:spcAft>
                          <a:spcPts val="0"/>
                        </a:spcAft>
                      </a:pPr>
                      <a:r>
                        <a:rPr lang="en-US" sz="800" kern="0">
                          <a:effectLst/>
                        </a:rPr>
                        <a:t>4</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广播一体机</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新奥新能（北京）科技有限公司</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en-US" sz="800" kern="0">
                          <a:effectLst/>
                        </a:rPr>
                        <a:t>24</a:t>
                      </a:r>
                      <a:r>
                        <a:rPr lang="zh-CN" sz="800" kern="0">
                          <a:effectLst/>
                        </a:rPr>
                        <a:t>小时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质保期内，非人为损坏，免费。</a:t>
                      </a:r>
                      <a:endParaRPr lang="zh-CN" sz="700" kern="100">
                        <a:effectLst/>
                      </a:endParaRPr>
                    </a:p>
                    <a:p>
                      <a:pPr algn="l">
                        <a:lnSpc>
                          <a:spcPts val="1575"/>
                        </a:lnSpc>
                        <a:spcAft>
                          <a:spcPts val="0"/>
                        </a:spcAft>
                      </a:pPr>
                      <a:r>
                        <a:rPr lang="zh-CN" sz="800" kern="0">
                          <a:effectLst/>
                        </a:rPr>
                        <a:t>质保期外，根据实际维修费用结算。</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75183">
                <a:tc>
                  <a:txBody>
                    <a:bodyPr/>
                    <a:lstStyle/>
                    <a:p>
                      <a:pPr algn="ctr">
                        <a:lnSpc>
                          <a:spcPts val="1575"/>
                        </a:lnSpc>
                        <a:spcAft>
                          <a:spcPts val="0"/>
                        </a:spcAft>
                      </a:pPr>
                      <a:r>
                        <a:rPr lang="en-US" sz="800" kern="0">
                          <a:effectLst/>
                        </a:rPr>
                        <a:t>5</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千兆单模模块</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新奥新能（北京）科技有限公司</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en-US" sz="800" kern="0">
                          <a:effectLst/>
                        </a:rPr>
                        <a:t>24</a:t>
                      </a:r>
                      <a:r>
                        <a:rPr lang="zh-CN" sz="800" kern="0">
                          <a:effectLst/>
                        </a:rPr>
                        <a:t>小时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质保期内，非人为损坏，免费。</a:t>
                      </a:r>
                      <a:endParaRPr lang="zh-CN" sz="700" kern="100">
                        <a:effectLst/>
                      </a:endParaRPr>
                    </a:p>
                    <a:p>
                      <a:pPr algn="l">
                        <a:lnSpc>
                          <a:spcPts val="1575"/>
                        </a:lnSpc>
                        <a:spcAft>
                          <a:spcPts val="0"/>
                        </a:spcAft>
                      </a:pPr>
                      <a:r>
                        <a:rPr lang="zh-CN" sz="800" kern="0">
                          <a:effectLst/>
                        </a:rPr>
                        <a:t>质保期外，根据实际维修费用结算。</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r h="275183">
                <a:tc>
                  <a:txBody>
                    <a:bodyPr/>
                    <a:lstStyle/>
                    <a:p>
                      <a:pPr algn="ctr">
                        <a:lnSpc>
                          <a:spcPts val="1575"/>
                        </a:lnSpc>
                        <a:spcAft>
                          <a:spcPts val="0"/>
                        </a:spcAft>
                      </a:pPr>
                      <a:r>
                        <a:rPr lang="en-US" sz="800" kern="0">
                          <a:effectLst/>
                        </a:rPr>
                        <a:t>6</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zh-CN" sz="800" kern="0">
                          <a:effectLst/>
                        </a:rPr>
                        <a:t>支架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a:effectLst/>
                        </a:rPr>
                        <a:t>新奥新能（北京）科技有限公司</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ctr">
                        <a:lnSpc>
                          <a:spcPts val="1575"/>
                        </a:lnSpc>
                        <a:spcAft>
                          <a:spcPts val="0"/>
                        </a:spcAft>
                      </a:pPr>
                      <a:r>
                        <a:rPr lang="en-US" sz="800" kern="0">
                          <a:effectLst/>
                        </a:rPr>
                        <a:t>24</a:t>
                      </a:r>
                      <a:r>
                        <a:rPr lang="zh-CN" sz="800" kern="0">
                          <a:effectLst/>
                        </a:rPr>
                        <a:t>小时</a:t>
                      </a:r>
                      <a:endParaRPr lang="zh-CN" sz="700" kern="10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c>
                  <a:txBody>
                    <a:bodyPr/>
                    <a:lstStyle/>
                    <a:p>
                      <a:pPr algn="l">
                        <a:lnSpc>
                          <a:spcPts val="1575"/>
                        </a:lnSpc>
                        <a:spcAft>
                          <a:spcPts val="0"/>
                        </a:spcAft>
                      </a:pPr>
                      <a:r>
                        <a:rPr lang="zh-CN" sz="800" kern="0" dirty="0">
                          <a:effectLst/>
                        </a:rPr>
                        <a:t>质保期内，非人为损坏，免费。</a:t>
                      </a:r>
                      <a:endParaRPr lang="zh-CN" sz="700" kern="100" dirty="0">
                        <a:effectLst/>
                      </a:endParaRPr>
                    </a:p>
                    <a:p>
                      <a:pPr algn="l">
                        <a:lnSpc>
                          <a:spcPts val="1575"/>
                        </a:lnSpc>
                        <a:spcAft>
                          <a:spcPts val="0"/>
                        </a:spcAft>
                      </a:pPr>
                      <a:r>
                        <a:rPr lang="zh-CN" sz="800" kern="0" dirty="0">
                          <a:effectLst/>
                        </a:rPr>
                        <a:t>质保期外，根据实际维修费用结算。</a:t>
                      </a:r>
                      <a:endParaRPr lang="zh-CN" sz="700" kern="100" dirty="0">
                        <a:effectLst/>
                        <a:latin typeface="Calibri" panose="020F0502020204030204" pitchFamily="34" charset="0"/>
                        <a:ea typeface="宋体" panose="02010600030101010101" pitchFamily="2" charset="-122"/>
                        <a:cs typeface="黑体" panose="02010609060101010101" pitchFamily="2" charset="-122"/>
                      </a:endParaRPr>
                    </a:p>
                  </a:txBody>
                  <a:tcPr marL="46437" marR="46437" marT="0" marB="0" anchor="ct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51035" y="231967"/>
            <a:ext cx="10515600" cy="761628"/>
          </a:xfrm>
        </p:spPr>
        <p:txBody>
          <a:bodyPr>
            <a:normAutofit/>
          </a:bodyPr>
          <a:lstStyle/>
          <a:p>
            <a:r>
              <a:rPr lang="zh-CN" altLang="en-US"/>
              <a:t>核心业务流程（</a:t>
            </a:r>
            <a:r>
              <a:rPr lang="zh-CN" altLang="en-US">
                <a:sym typeface="+mn-ea"/>
              </a:rPr>
              <a:t>以业务价值为导向</a:t>
            </a:r>
            <a:r>
              <a:rPr lang="zh-CN" altLang="en-US"/>
              <a:t>）</a:t>
            </a:r>
            <a:endParaRPr lang="zh-CN" altLang="en-US"/>
          </a:p>
        </p:txBody>
      </p:sp>
      <p:sp>
        <p:nvSpPr>
          <p:cNvPr id="2" name="矩形 1"/>
          <p:cNvSpPr/>
          <p:nvPr/>
        </p:nvSpPr>
        <p:spPr>
          <a:xfrm>
            <a:off x="450850" y="1151255"/>
            <a:ext cx="1548765" cy="756285"/>
          </a:xfrm>
          <a:prstGeom prst="rect">
            <a:avLst/>
          </a:prstGeom>
          <a:solidFill>
            <a:srgbClr val="14AE6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流程开始</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（开始</a:t>
            </a:r>
            <a:r>
              <a:rPr lang="en-US" altLang="zh-CN"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AI</a:t>
            </a: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监管）</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06" name="箭头: 右 105"/>
          <p:cNvSpPr/>
          <p:nvPr/>
        </p:nvSpPr>
        <p:spPr>
          <a:xfrm flipV="1">
            <a:off x="1967230" y="1252220"/>
            <a:ext cx="378460" cy="469900"/>
          </a:xfrm>
          <a:prstGeom prst="rightArrow">
            <a:avLst/>
          </a:prstGeom>
          <a:gradFill>
            <a:gsLst>
              <a:gs pos="73000">
                <a:srgbClr val="92D050"/>
              </a:gs>
              <a:gs pos="0">
                <a:srgbClr val="31F5F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2345690" y="1151890"/>
            <a:ext cx="1548765" cy="755650"/>
          </a:xfrm>
          <a:prstGeom prst="rect">
            <a:avLst/>
          </a:prstGeom>
          <a:solidFill>
            <a:srgbClr val="14AE6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作业前准备阶段</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（排除安全风险）</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5" name="箭头: 右 105"/>
          <p:cNvSpPr/>
          <p:nvPr/>
        </p:nvSpPr>
        <p:spPr>
          <a:xfrm flipV="1">
            <a:off x="3885565" y="1254760"/>
            <a:ext cx="378460" cy="469900"/>
          </a:xfrm>
          <a:prstGeom prst="rightArrow">
            <a:avLst/>
          </a:prstGeom>
          <a:gradFill>
            <a:gsLst>
              <a:gs pos="73000">
                <a:srgbClr val="92D050"/>
              </a:gs>
              <a:gs pos="0">
                <a:srgbClr val="31F5F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b="1" noProof="0" dirty="0">
              <a:ln>
                <a:noFill/>
              </a:ln>
              <a:solidFill>
                <a:prstClr val="white"/>
              </a:solidFill>
              <a:effectLst/>
              <a:uLnTx/>
              <a:uFillTx/>
              <a:latin typeface="等线" panose="02010600030101010101" charset="-122"/>
              <a:ea typeface="等线" panose="02010600030101010101" charset="-122"/>
              <a:sym typeface="+mn-ea"/>
            </a:endParaRPr>
          </a:p>
        </p:txBody>
      </p:sp>
      <p:sp>
        <p:nvSpPr>
          <p:cNvPr id="6" name="矩形 5"/>
          <p:cNvSpPr/>
          <p:nvPr/>
        </p:nvSpPr>
        <p:spPr>
          <a:xfrm>
            <a:off x="8127365" y="1162685"/>
            <a:ext cx="1548765" cy="739775"/>
          </a:xfrm>
          <a:prstGeom prst="rect">
            <a:avLst/>
          </a:prstGeom>
          <a:solidFill>
            <a:srgbClr val="14AE6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撤管归位阶段</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（确保连接断开）</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7" name="矩形 6"/>
          <p:cNvSpPr/>
          <p:nvPr/>
        </p:nvSpPr>
        <p:spPr>
          <a:xfrm>
            <a:off x="6204585" y="1162685"/>
            <a:ext cx="1548765" cy="739775"/>
          </a:xfrm>
          <a:prstGeom prst="rect">
            <a:avLst/>
          </a:prstGeom>
          <a:solidFill>
            <a:srgbClr val="14AE6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LNG充装阶段</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（保障充装安全）</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8" name="矩形 7"/>
          <p:cNvSpPr/>
          <p:nvPr/>
        </p:nvSpPr>
        <p:spPr>
          <a:xfrm>
            <a:off x="4268470" y="1162050"/>
            <a:ext cx="1548765" cy="740410"/>
          </a:xfrm>
          <a:prstGeom prst="rect">
            <a:avLst/>
          </a:prstGeom>
          <a:solidFill>
            <a:srgbClr val="14AE6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充装前鹤管连接</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（保障按序操作）</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9" name="箭头: 右 105"/>
          <p:cNvSpPr/>
          <p:nvPr/>
        </p:nvSpPr>
        <p:spPr>
          <a:xfrm flipV="1">
            <a:off x="5821680" y="1241425"/>
            <a:ext cx="378460" cy="469900"/>
          </a:xfrm>
          <a:prstGeom prst="rightArrow">
            <a:avLst/>
          </a:prstGeom>
          <a:gradFill>
            <a:gsLst>
              <a:gs pos="73000">
                <a:srgbClr val="92D050"/>
              </a:gs>
              <a:gs pos="0">
                <a:srgbClr val="31F5F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b="1" noProof="0" dirty="0">
              <a:ln>
                <a:noFill/>
              </a:ln>
              <a:solidFill>
                <a:prstClr val="white"/>
              </a:solidFill>
              <a:effectLst/>
              <a:uLnTx/>
              <a:uFillTx/>
              <a:latin typeface="等线" panose="02010600030101010101" charset="-122"/>
              <a:ea typeface="等线" panose="02010600030101010101" charset="-122"/>
              <a:sym typeface="+mn-ea"/>
            </a:endParaRPr>
          </a:p>
        </p:txBody>
      </p:sp>
      <p:sp>
        <p:nvSpPr>
          <p:cNvPr id="16" name="箭头: 右 105"/>
          <p:cNvSpPr/>
          <p:nvPr/>
        </p:nvSpPr>
        <p:spPr>
          <a:xfrm flipV="1">
            <a:off x="7748905" y="1249045"/>
            <a:ext cx="378460" cy="469900"/>
          </a:xfrm>
          <a:prstGeom prst="rightArrow">
            <a:avLst/>
          </a:prstGeom>
          <a:gradFill>
            <a:gsLst>
              <a:gs pos="73000">
                <a:srgbClr val="92D050"/>
              </a:gs>
              <a:gs pos="0">
                <a:srgbClr val="31F5F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b="1" noProof="0" dirty="0">
              <a:ln>
                <a:noFill/>
              </a:ln>
              <a:solidFill>
                <a:prstClr val="white"/>
              </a:solidFill>
              <a:effectLst/>
              <a:uLnTx/>
              <a:uFillTx/>
              <a:latin typeface="等线" panose="02010600030101010101" charset="-122"/>
              <a:ea typeface="等线" panose="02010600030101010101" charset="-122"/>
              <a:sym typeface="+mn-ea"/>
            </a:endParaRPr>
          </a:p>
        </p:txBody>
      </p:sp>
      <p:sp>
        <p:nvSpPr>
          <p:cNvPr id="17" name="箭头: 右 105"/>
          <p:cNvSpPr/>
          <p:nvPr/>
        </p:nvSpPr>
        <p:spPr>
          <a:xfrm flipV="1">
            <a:off x="9676130" y="1254760"/>
            <a:ext cx="378460" cy="469900"/>
          </a:xfrm>
          <a:prstGeom prst="rightArrow">
            <a:avLst/>
          </a:prstGeom>
          <a:gradFill>
            <a:gsLst>
              <a:gs pos="73000">
                <a:srgbClr val="92D050"/>
              </a:gs>
              <a:gs pos="0">
                <a:srgbClr val="31F5F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b="1" noProof="0" dirty="0">
              <a:ln>
                <a:noFill/>
              </a:ln>
              <a:solidFill>
                <a:prstClr val="white"/>
              </a:solidFill>
              <a:effectLst/>
              <a:uLnTx/>
              <a:uFillTx/>
              <a:latin typeface="等线" panose="02010600030101010101" charset="-122"/>
              <a:ea typeface="等线" panose="02010600030101010101" charset="-122"/>
              <a:sym typeface="+mn-ea"/>
            </a:endParaRPr>
          </a:p>
        </p:txBody>
      </p:sp>
      <p:sp>
        <p:nvSpPr>
          <p:cNvPr id="18" name="矩形 17"/>
          <p:cNvSpPr/>
          <p:nvPr/>
        </p:nvSpPr>
        <p:spPr>
          <a:xfrm>
            <a:off x="10076815" y="1162685"/>
            <a:ext cx="1548765" cy="739775"/>
          </a:xfrm>
          <a:prstGeom prst="rect">
            <a:avLst/>
          </a:prstGeom>
          <a:solidFill>
            <a:srgbClr val="14AE6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流程结束</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lvl="0" algn="ctr">
              <a:buClrTx/>
              <a:buSzTx/>
              <a:buFontTx/>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en-US" altLang="zh-CN"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AI</a:t>
            </a: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记录闭环）</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5" name="箭头: 右 105"/>
          <p:cNvSpPr/>
          <p:nvPr/>
        </p:nvSpPr>
        <p:spPr>
          <a:xfrm rot="5400000" flipV="1">
            <a:off x="947420" y="1945005"/>
            <a:ext cx="378460" cy="320675"/>
          </a:xfrm>
          <a:prstGeom prst="rightArrow">
            <a:avLst/>
          </a:prstGeom>
          <a:gradFill>
            <a:gsLst>
              <a:gs pos="73000">
                <a:srgbClr val="004FA3"/>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箭头: 右 105"/>
          <p:cNvSpPr/>
          <p:nvPr/>
        </p:nvSpPr>
        <p:spPr>
          <a:xfrm rot="5400000" flipV="1">
            <a:off x="4851400" y="1945005"/>
            <a:ext cx="378460" cy="320675"/>
          </a:xfrm>
          <a:prstGeom prst="rightArrow">
            <a:avLst/>
          </a:prstGeom>
          <a:gradFill>
            <a:gsLst>
              <a:gs pos="73000">
                <a:srgbClr val="004FA3"/>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dirty="0">
              <a:ln>
                <a:noFill/>
              </a:ln>
              <a:solidFill>
                <a:prstClr val="white"/>
              </a:solidFill>
              <a:effectLst/>
              <a:uLnTx/>
              <a:uFillTx/>
              <a:latin typeface="等线" panose="02010600030101010101" charset="-122"/>
              <a:ea typeface="等线" panose="02010600030101010101" charset="-122"/>
              <a:sym typeface="+mn-ea"/>
            </a:endParaRPr>
          </a:p>
        </p:txBody>
      </p:sp>
      <p:sp>
        <p:nvSpPr>
          <p:cNvPr id="28" name="箭头: 右 105"/>
          <p:cNvSpPr/>
          <p:nvPr/>
        </p:nvSpPr>
        <p:spPr>
          <a:xfrm rot="5400000" flipV="1">
            <a:off x="6774180" y="1945005"/>
            <a:ext cx="378460" cy="320675"/>
          </a:xfrm>
          <a:prstGeom prst="rightArrow">
            <a:avLst/>
          </a:prstGeom>
          <a:gradFill>
            <a:gsLst>
              <a:gs pos="73000">
                <a:srgbClr val="004FA3"/>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dirty="0">
              <a:ln>
                <a:noFill/>
              </a:ln>
              <a:solidFill>
                <a:prstClr val="white"/>
              </a:solidFill>
              <a:effectLst/>
              <a:uLnTx/>
              <a:uFillTx/>
              <a:latin typeface="等线" panose="02010600030101010101" charset="-122"/>
              <a:ea typeface="等线" panose="02010600030101010101" charset="-122"/>
              <a:sym typeface="+mn-ea"/>
            </a:endParaRPr>
          </a:p>
        </p:txBody>
      </p:sp>
      <p:sp>
        <p:nvSpPr>
          <p:cNvPr id="29" name="箭头: 右 105"/>
          <p:cNvSpPr/>
          <p:nvPr/>
        </p:nvSpPr>
        <p:spPr>
          <a:xfrm rot="5400000" flipV="1">
            <a:off x="8696960" y="1945005"/>
            <a:ext cx="378460" cy="320675"/>
          </a:xfrm>
          <a:prstGeom prst="rightArrow">
            <a:avLst/>
          </a:prstGeom>
          <a:gradFill>
            <a:gsLst>
              <a:gs pos="73000">
                <a:srgbClr val="004FA3"/>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dirty="0">
              <a:ln>
                <a:noFill/>
              </a:ln>
              <a:solidFill>
                <a:prstClr val="white"/>
              </a:solidFill>
              <a:effectLst/>
              <a:uLnTx/>
              <a:uFillTx/>
              <a:latin typeface="等线" panose="02010600030101010101" charset="-122"/>
              <a:ea typeface="等线" panose="02010600030101010101" charset="-122"/>
              <a:sym typeface="+mn-ea"/>
            </a:endParaRPr>
          </a:p>
        </p:txBody>
      </p:sp>
      <p:sp>
        <p:nvSpPr>
          <p:cNvPr id="30" name="箭头: 右 105"/>
          <p:cNvSpPr/>
          <p:nvPr/>
        </p:nvSpPr>
        <p:spPr>
          <a:xfrm rot="5400000" flipV="1">
            <a:off x="10619740" y="1945005"/>
            <a:ext cx="378460" cy="320675"/>
          </a:xfrm>
          <a:prstGeom prst="rightArrow">
            <a:avLst/>
          </a:prstGeom>
          <a:gradFill>
            <a:gsLst>
              <a:gs pos="73000">
                <a:srgbClr val="004FA3"/>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dirty="0">
              <a:ln>
                <a:noFill/>
              </a:ln>
              <a:solidFill>
                <a:prstClr val="white"/>
              </a:solidFill>
              <a:effectLst/>
              <a:uLnTx/>
              <a:uFillTx/>
              <a:latin typeface="等线" panose="02010600030101010101" charset="-122"/>
              <a:ea typeface="等线" panose="02010600030101010101" charset="-122"/>
              <a:sym typeface="+mn-ea"/>
            </a:endParaRPr>
          </a:p>
        </p:txBody>
      </p:sp>
      <p:sp>
        <p:nvSpPr>
          <p:cNvPr id="31" name="矩形 30"/>
          <p:cNvSpPr/>
          <p:nvPr/>
        </p:nvSpPr>
        <p:spPr>
          <a:xfrm>
            <a:off x="448945" y="2294890"/>
            <a:ext cx="1548765" cy="5162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后车牌识别</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车辆驶入</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2" name="矩形 31"/>
          <p:cNvSpPr/>
          <p:nvPr/>
        </p:nvSpPr>
        <p:spPr>
          <a:xfrm>
            <a:off x="2330450" y="2294890"/>
            <a:ext cx="1548765" cy="5162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人员静电释放</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5" name="矩形 34"/>
          <p:cNvSpPr/>
          <p:nvPr/>
        </p:nvSpPr>
        <p:spPr>
          <a:xfrm>
            <a:off x="8112125" y="2294890"/>
            <a:ext cx="1571625" cy="5162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None/>
            </a:pP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保冷循环开启</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6" name="矩形 35"/>
          <p:cNvSpPr/>
          <p:nvPr/>
        </p:nvSpPr>
        <p:spPr>
          <a:xfrm>
            <a:off x="10092690" y="2294890"/>
            <a:ext cx="1548765" cy="5162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后车牌识别</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车辆驶离</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48" name="箭头: 右 105"/>
          <p:cNvSpPr/>
          <p:nvPr/>
        </p:nvSpPr>
        <p:spPr>
          <a:xfrm rot="5400000" flipV="1">
            <a:off x="4853305" y="2782570"/>
            <a:ext cx="378460" cy="320675"/>
          </a:xfrm>
          <a:prstGeom prst="rightArrow">
            <a:avLst/>
          </a:prstGeom>
          <a:gradFill>
            <a:gsLst>
              <a:gs pos="73000">
                <a:srgbClr val="004FA3"/>
              </a:gs>
              <a:gs pos="0">
                <a:srgbClr val="31F5F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9" name="箭头: 右 105"/>
          <p:cNvSpPr/>
          <p:nvPr/>
        </p:nvSpPr>
        <p:spPr>
          <a:xfrm rot="5400000" flipV="1">
            <a:off x="4848860" y="3677920"/>
            <a:ext cx="378460" cy="320675"/>
          </a:xfrm>
          <a:prstGeom prst="rightArrow">
            <a:avLst/>
          </a:prstGeom>
          <a:gradFill>
            <a:gsLst>
              <a:gs pos="73000">
                <a:srgbClr val="004FA3"/>
              </a:gs>
              <a:gs pos="0">
                <a:srgbClr val="31F5F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6" name="箭头: 右 105"/>
          <p:cNvSpPr/>
          <p:nvPr/>
        </p:nvSpPr>
        <p:spPr>
          <a:xfrm rot="5400000" flipV="1">
            <a:off x="8696960" y="2776220"/>
            <a:ext cx="378460" cy="320675"/>
          </a:xfrm>
          <a:prstGeom prst="rightArrow">
            <a:avLst/>
          </a:prstGeom>
          <a:gradFill>
            <a:gsLst>
              <a:gs pos="73000">
                <a:srgbClr val="004FA3"/>
              </a:gs>
              <a:gs pos="0">
                <a:srgbClr val="31F5F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8" name="矩形 67"/>
          <p:cNvSpPr/>
          <p:nvPr/>
        </p:nvSpPr>
        <p:spPr>
          <a:xfrm>
            <a:off x="8087995" y="3122930"/>
            <a:ext cx="1548765" cy="506095"/>
          </a:xfrm>
          <a:prstGeom prst="rect">
            <a:avLst/>
          </a:prstGeom>
          <a:solidFill>
            <a:srgbClr val="004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排除残液</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1" name="矩形 10"/>
          <p:cNvSpPr/>
          <p:nvPr/>
        </p:nvSpPr>
        <p:spPr>
          <a:xfrm>
            <a:off x="4254500" y="4086225"/>
            <a:ext cx="1548765" cy="5162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保冷循环关闭</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5" name="矩形 14"/>
          <p:cNvSpPr/>
          <p:nvPr/>
        </p:nvSpPr>
        <p:spPr>
          <a:xfrm>
            <a:off x="2165985" y="2002155"/>
            <a:ext cx="1928495" cy="3126105"/>
          </a:xfrm>
          <a:prstGeom prst="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567940" y="4751070"/>
            <a:ext cx="1124585" cy="306705"/>
          </a:xfrm>
          <a:prstGeom prst="rect">
            <a:avLst/>
          </a:prstGeom>
          <a:noFill/>
        </p:spPr>
        <p:txBody>
          <a:bodyPr wrap="square" rtlCol="0">
            <a:spAutoFit/>
          </a:bodyPr>
          <a:lstStyle/>
          <a:p>
            <a:r>
              <a:rPr lang="zh-CN" altLang="en-US" sz="1400" b="1">
                <a:solidFill>
                  <a:srgbClr val="FF0000"/>
                </a:solidFill>
              </a:rPr>
              <a:t>无先后顺序</a:t>
            </a:r>
            <a:endParaRPr lang="zh-CN" altLang="en-US" sz="1400" b="1">
              <a:solidFill>
                <a:srgbClr val="FF0000"/>
              </a:solidFill>
            </a:endParaRPr>
          </a:p>
        </p:txBody>
      </p:sp>
      <p:sp>
        <p:nvSpPr>
          <p:cNvPr id="20" name="矩形 19"/>
          <p:cNvSpPr/>
          <p:nvPr/>
        </p:nvSpPr>
        <p:spPr>
          <a:xfrm>
            <a:off x="2278380" y="4093210"/>
            <a:ext cx="1579245" cy="5048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放置三角木</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1" name="矩形 20"/>
          <p:cNvSpPr/>
          <p:nvPr/>
        </p:nvSpPr>
        <p:spPr>
          <a:xfrm>
            <a:off x="2330450" y="3171190"/>
            <a:ext cx="1548765" cy="5162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交钥匙</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3" name="矩形 22"/>
          <p:cNvSpPr/>
          <p:nvPr/>
        </p:nvSpPr>
        <p:spPr>
          <a:xfrm>
            <a:off x="6193155" y="2294890"/>
            <a:ext cx="1541145" cy="516255"/>
          </a:xfrm>
          <a:prstGeom prst="rect">
            <a:avLst/>
          </a:prstGeom>
          <a:solidFill>
            <a:srgbClr val="004FA3"/>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驾驶员在岗</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8" name="矩形 37"/>
          <p:cNvSpPr/>
          <p:nvPr/>
        </p:nvSpPr>
        <p:spPr>
          <a:xfrm>
            <a:off x="4264025" y="2295525"/>
            <a:ext cx="1530985" cy="515620"/>
          </a:xfrm>
          <a:prstGeom prst="rect">
            <a:avLst/>
          </a:prstGeom>
          <a:solidFill>
            <a:srgbClr val="004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喷壶试漏</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40" name="矩形 39"/>
          <p:cNvSpPr/>
          <p:nvPr/>
        </p:nvSpPr>
        <p:spPr>
          <a:xfrm>
            <a:off x="4264025" y="3171190"/>
            <a:ext cx="1548765" cy="466725"/>
          </a:xfrm>
          <a:prstGeom prst="rect">
            <a:avLst/>
          </a:prstGeom>
          <a:solidFill>
            <a:srgbClr val="004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吹扫置换三次（装车前）</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43" name="矩形 42"/>
          <p:cNvSpPr/>
          <p:nvPr/>
        </p:nvSpPr>
        <p:spPr>
          <a:xfrm>
            <a:off x="8057515" y="4060825"/>
            <a:ext cx="1579245" cy="504825"/>
          </a:xfrm>
          <a:prstGeom prst="rect">
            <a:avLst/>
          </a:prstGeom>
          <a:solidFill>
            <a:srgbClr val="004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三角木归位</a:t>
            </a:r>
            <a:endParaRPr lang="zh-CN" altLang="en-US" sz="14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45" name="箭头: 右 105"/>
          <p:cNvSpPr/>
          <p:nvPr/>
        </p:nvSpPr>
        <p:spPr>
          <a:xfrm rot="5400000" flipV="1">
            <a:off x="8696960" y="3684270"/>
            <a:ext cx="378460" cy="320675"/>
          </a:xfrm>
          <a:prstGeom prst="rightArrow">
            <a:avLst/>
          </a:prstGeom>
          <a:gradFill>
            <a:gsLst>
              <a:gs pos="73000">
                <a:srgbClr val="004FA3"/>
              </a:gs>
              <a:gs pos="0">
                <a:srgbClr val="31F5F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8185" y="173547"/>
            <a:ext cx="10515600" cy="761628"/>
          </a:xfrm>
        </p:spPr>
        <p:txBody>
          <a:bodyPr/>
          <a:lstStyle/>
          <a:p>
            <a:r>
              <a:rPr lang="zh-CN" altLang="en-US"/>
              <a:t>业务流程规则（目标</a:t>
            </a:r>
            <a:r>
              <a:rPr lang="en-US" altLang="zh-CN"/>
              <a:t>+</a:t>
            </a:r>
            <a:r>
              <a:rPr lang="zh-CN" altLang="en-US"/>
              <a:t>动作</a:t>
            </a:r>
            <a:r>
              <a:rPr lang="en-US" altLang="zh-CN"/>
              <a:t>+</a:t>
            </a:r>
            <a:r>
              <a:rPr lang="zh-CN" altLang="en-US"/>
              <a:t>状态）</a:t>
            </a:r>
            <a:endParaRPr lang="en-US" altLang="zh-CN"/>
          </a:p>
        </p:txBody>
      </p:sp>
      <p:graphicFrame>
        <p:nvGraphicFramePr>
          <p:cNvPr id="42" name="表格 41"/>
          <p:cNvGraphicFramePr/>
          <p:nvPr>
            <p:custDataLst>
              <p:tags r:id="rId1"/>
            </p:custDataLst>
          </p:nvPr>
        </p:nvGraphicFramePr>
        <p:xfrm>
          <a:off x="281305" y="1202055"/>
          <a:ext cx="11269345" cy="5390515"/>
        </p:xfrm>
        <a:graphic>
          <a:graphicData uri="http://schemas.openxmlformats.org/drawingml/2006/table">
            <a:tbl>
              <a:tblPr firstRow="1" bandRow="1">
                <a:tableStyleId>{7DF18680-E054-41AD-8BC1-D1AEF772440D}</a:tableStyleId>
              </a:tblPr>
              <a:tblGrid>
                <a:gridCol w="1352550"/>
                <a:gridCol w="1241425"/>
                <a:gridCol w="3002280"/>
                <a:gridCol w="2227580"/>
                <a:gridCol w="3445510"/>
              </a:tblGrid>
              <a:tr h="356235">
                <a:tc>
                  <a:txBody>
                    <a:bodyPr/>
                    <a:lstStyle/>
                    <a:p>
                      <a:pPr indent="0" algn="l">
                        <a:buNone/>
                      </a:pPr>
                      <a:r>
                        <a:rPr lang="zh-CN" sz="1400" b="1">
                          <a:latin typeface="微软雅黑" panose="020B0503020204020204" pitchFamily="34" charset="-122"/>
                          <a:ea typeface="微软雅黑" panose="020B0503020204020204" pitchFamily="34" charset="-122"/>
                        </a:rPr>
                        <a:t>阶段名称</a:t>
                      </a:r>
                      <a:endParaRPr lang="zh-CN" altLang="en-US" sz="1400" b="1">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400">
                          <a:latin typeface="微软雅黑" panose="020B0503020204020204" pitchFamily="34" charset="-122"/>
                          <a:ea typeface="微软雅黑" panose="020B0503020204020204" pitchFamily="34" charset="-122"/>
                        </a:rPr>
                        <a:t>节点名称</a:t>
                      </a:r>
                      <a:endParaRPr lang="zh-CN" altLang="en-US" sz="14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400">
                          <a:latin typeface="微软雅黑" panose="020B0503020204020204" pitchFamily="34" charset="-122"/>
                          <a:ea typeface="微软雅黑" panose="020B0503020204020204" pitchFamily="34" charset="-122"/>
                        </a:rPr>
                        <a:t>业务目标</a:t>
                      </a:r>
                      <a:endParaRPr lang="zh-CN" altLang="en-US" sz="14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400">
                          <a:latin typeface="微软雅黑" panose="020B0503020204020204" pitchFamily="34" charset="-122"/>
                          <a:ea typeface="微软雅黑" panose="020B0503020204020204" pitchFamily="34" charset="-122"/>
                        </a:rPr>
                        <a:t>算法识别对象</a:t>
                      </a:r>
                      <a:endParaRPr lang="zh-CN" altLang="en-US" sz="14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400">
                          <a:latin typeface="微软雅黑" panose="020B0503020204020204" pitchFamily="34" charset="-122"/>
                          <a:ea typeface="微软雅黑" panose="020B0503020204020204" pitchFamily="34" charset="-122"/>
                        </a:rPr>
                        <a:t>判定规则逻辑（完成以下判断则为通过）</a:t>
                      </a:r>
                      <a:endParaRPr lang="zh-CN" altLang="en-US" sz="1400">
                        <a:latin typeface="微软雅黑" panose="020B0503020204020204" pitchFamily="34" charset="-122"/>
                        <a:ea typeface="微软雅黑" panose="020B0503020204020204" pitchFamily="34" charset="-122"/>
                      </a:endParaRPr>
                    </a:p>
                  </a:txBody>
                  <a:tcPr marL="12700" marR="12700" marT="12700" anchor="ctr"/>
                </a:tc>
              </a:tr>
              <a:tr h="488950">
                <a:tc>
                  <a:txBody>
                    <a:bodyPr/>
                    <a:lstStyle/>
                    <a:p>
                      <a:pPr indent="0" algn="l">
                        <a:buNone/>
                      </a:pPr>
                      <a:r>
                        <a:rPr 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1.流程开始</a:t>
                      </a:r>
                      <a:endPar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后车牌识别</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判断车辆是否停入指定区域，作为流程开始的识别节点</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后车牌、指定位置区域</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1.后车牌在指定位置；</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buNone/>
                      </a:pP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2.后车牌在指定位置区域时间大于5秒。</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r>
              <a:tr h="375285">
                <a:tc rowSpan="3">
                  <a:txBody>
                    <a:bodyPr/>
                    <a:lstStyle/>
                    <a:p>
                      <a:pPr indent="0" algn="l">
                        <a:buNone/>
                      </a:pPr>
                      <a:r>
                        <a:rPr 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2.作业前准备阶段</a:t>
                      </a:r>
                      <a:endPar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人员静电释放</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防止人体静电，导致事故发生</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手臂、静电释放装置</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手臂放在静电释放装置上。</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r>
              <a:tr h="415290">
                <a:tc vMerge="1">
                  <a:tcP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三角木放置</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防止溜车，导致安全生产事故</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三角木、三角木放置区域</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三角木没有放置在区域内。</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r>
              <a:tr h="367665">
                <a:tc vMerge="1">
                  <a:tcP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交钥匙</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rPr>
                        <a:t>确保车辆在熄火状态，无法启用</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algn="l">
                        <a:buClrTx/>
                        <a:buSzTx/>
                        <a:buNone/>
                      </a:pPr>
                      <a:r>
                        <a:rPr lang="zh-CN" sz="1200">
                          <a:solidFill>
                            <a:schemeClr val="tx1"/>
                          </a:solidFill>
                          <a:latin typeface="微软雅黑" panose="020B0503020204020204" pitchFamily="34" charset="-122"/>
                          <a:ea typeface="微软雅黑" panose="020B0503020204020204" pitchFamily="34" charset="-122"/>
                        </a:rPr>
                        <a:t>钥匙、钥匙盒</a:t>
                      </a:r>
                      <a:endParaRPr lang="zh-CN" sz="120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钥匙在钥匙盒中。</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r>
              <a:tr h="388620">
                <a:tc rowSpan="3">
                  <a:txBody>
                    <a:bodyPr/>
                    <a:lstStyle/>
                    <a:p>
                      <a:pPr indent="0" algn="l">
                        <a:buNone/>
                      </a:pPr>
                      <a:r>
                        <a:rPr lang="en-US" altLang="zh-CN" sz="1100" b="1">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100" b="1">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鹤管连接阶段</a:t>
                      </a:r>
                      <a:endParaRPr lang="zh-CN" altLang="en-US" sz="1100" b="1">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lgn="l">
                        <a:buNone/>
                      </a:pPr>
                      <a:r>
                        <a:rPr lang="zh-CN" altLang="en-US" sz="11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喷壶试漏</a:t>
                      </a:r>
                      <a:endParaRPr lang="zh-CN" altLang="en-US" sz="11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txBody>
                  <a:tcPr marL="12700" marR="12700" marT="12700" anchor="ctr"/>
                </a:tc>
                <a:tc>
                  <a:txBody>
                    <a:bodyPr/>
                    <a:lstStyle/>
                    <a:p>
                      <a:pPr indent="0" algn="l">
                        <a:buNone/>
                      </a:pPr>
                      <a:r>
                        <a:rPr lang="zh-CN" altLang="en-US" sz="1100">
                          <a:ln>
                            <a:noFill/>
                          </a:ln>
                          <a:solidFill>
                            <a:schemeClr val="tx1"/>
                          </a:solidFill>
                          <a:latin typeface="微软雅黑" panose="020B0503020204020204" pitchFamily="34" charset="-122"/>
                          <a:ea typeface="微软雅黑" panose="020B0503020204020204" pitchFamily="34" charset="-122"/>
                        </a:rPr>
                        <a:t>测试法兰是否漏气</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altLang="en-US" sz="1100">
                          <a:latin typeface="微软雅黑" panose="020B0503020204020204" pitchFamily="34" charset="-122"/>
                          <a:ea typeface="微软雅黑" panose="020B0503020204020204" pitchFamily="34" charset="-122"/>
                          <a:sym typeface="+mn-ea"/>
                        </a:rPr>
                        <a:t>手臂和</a:t>
                      </a:r>
                      <a:r>
                        <a:rPr lang="en-US" altLang="zh-CN" sz="1100">
                          <a:latin typeface="微软雅黑" panose="020B0503020204020204" pitchFamily="34" charset="-122"/>
                          <a:ea typeface="微软雅黑" panose="020B0503020204020204" pitchFamily="34" charset="-122"/>
                          <a:sym typeface="+mn-ea"/>
                        </a:rPr>
                        <a:t>喷壶</a:t>
                      </a:r>
                      <a:r>
                        <a:rPr lang="zh-CN" altLang="en-US" sz="1100">
                          <a:latin typeface="微软雅黑" panose="020B0503020204020204" pitchFamily="34" charset="-122"/>
                          <a:ea typeface="微软雅黑" panose="020B0503020204020204" pitchFamily="34" charset="-122"/>
                          <a:sym typeface="+mn-ea"/>
                        </a:rPr>
                        <a:t>、槽车法兰</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altLang="en-US" sz="1100">
                          <a:latin typeface="微软雅黑" panose="020B0503020204020204" pitchFamily="34" charset="-122"/>
                          <a:ea typeface="微软雅黑" panose="020B0503020204020204" pitchFamily="34" charset="-122"/>
                          <a:sym typeface="+mn-ea"/>
                        </a:rPr>
                        <a:t>手臂和</a:t>
                      </a:r>
                      <a:r>
                        <a:rPr lang="en-US" altLang="zh-CN" sz="1100">
                          <a:latin typeface="微软雅黑" panose="020B0503020204020204" pitchFamily="34" charset="-122"/>
                          <a:ea typeface="微软雅黑" panose="020B0503020204020204" pitchFamily="34" charset="-122"/>
                          <a:sym typeface="+mn-ea"/>
                        </a:rPr>
                        <a:t>喷壶</a:t>
                      </a:r>
                      <a:r>
                        <a:rPr lang="zh-CN" altLang="en-US" sz="1100">
                          <a:latin typeface="微软雅黑" panose="020B0503020204020204" pitchFamily="34" charset="-122"/>
                          <a:ea typeface="微软雅黑" panose="020B0503020204020204" pitchFamily="34" charset="-122"/>
                          <a:sym typeface="+mn-ea"/>
                        </a:rPr>
                        <a:t>在槽车法兰目标区域。</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r>
              <a:tr h="393700">
                <a:tc vMerge="1">
                  <a:tcPr marL="12700" marR="12700" marT="12700" anchor="ctr"/>
                </a:tc>
                <a:tc>
                  <a:txBody>
                    <a:bodyPr/>
                    <a:lstStyle/>
                    <a:p>
                      <a:pPr indent="0" algn="l">
                        <a:buNone/>
                      </a:pPr>
                      <a:r>
                        <a:rPr lang="zh-CN" altLang="en-US" sz="11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吹扫置换三次（装车前）</a:t>
                      </a:r>
                      <a:endParaRPr lang="zh-CN" altLang="en-US" sz="11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txBody>
                  <a:tcPr marL="12700" marR="12700" marT="12700" anchor="ctr"/>
                </a:tc>
                <a:tc gridSpan="3">
                  <a:txBody>
                    <a:bodyPr/>
                    <a:lstStyle/>
                    <a:p>
                      <a:pPr indent="0" algn="l">
                        <a:buNone/>
                      </a:pPr>
                      <a:r>
                        <a:rPr lang="zh-CN" sz="1100">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见</a:t>
                      </a:r>
                      <a:r>
                        <a:rPr lang="zh-CN" altLang="en-US" sz="1100">
                          <a:solidFill>
                            <a:schemeClr val="tx1"/>
                          </a:solidFill>
                          <a:latin typeface="微软雅黑" panose="020B0503020204020204" pitchFamily="34" charset="-122"/>
                          <a:ea typeface="微软雅黑" panose="020B0503020204020204" pitchFamily="34" charset="-122"/>
                          <a:sym typeface="+mn-ea"/>
                        </a:rPr>
                        <a:t>详细介绍部分</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hMerge="1">
                  <a:tcPr marL="12700" marR="12700" marT="12700" anchor="ctr"/>
                </a:tc>
                <a:tc hMerge="1">
                  <a:tcPr marL="12700" marR="12700" marT="12700" anchor="ctr"/>
                </a:tc>
              </a:tr>
              <a:tr h="388620">
                <a:tc vMerge="1">
                  <a:tcPr marL="12700" marR="12700" marT="12700" anchor="ctr"/>
                </a:tc>
                <a:tc>
                  <a:txBody>
                    <a:bodyPr/>
                    <a:lstStyle/>
                    <a:p>
                      <a:pPr indent="0" algn="l">
                        <a:buNone/>
                      </a:pPr>
                      <a:r>
                        <a:rPr lang="zh-CN" altLang="en-US" sz="11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保冷循环关闭</a:t>
                      </a:r>
                      <a:endParaRPr lang="zh-CN" altLang="en-US" sz="11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txBody>
                  <a:tcPr marL="12700" marR="12700" marT="12700" anchor="ctr"/>
                </a:tc>
                <a:tc gridSpan="3">
                  <a:txBody>
                    <a:bodyPr/>
                    <a:lstStyle/>
                    <a:p>
                      <a:pPr indent="0" algn="l">
                        <a:buNone/>
                      </a:pPr>
                      <a:r>
                        <a:rPr lang="zh-CN" sz="1100">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见</a:t>
                      </a:r>
                      <a:r>
                        <a:rPr lang="zh-CN" altLang="en-US" sz="1100">
                          <a:solidFill>
                            <a:schemeClr val="tx1"/>
                          </a:solidFill>
                          <a:latin typeface="微软雅黑" panose="020B0503020204020204" pitchFamily="34" charset="-122"/>
                          <a:ea typeface="微软雅黑" panose="020B0503020204020204" pitchFamily="34" charset="-122"/>
                          <a:sym typeface="+mn-ea"/>
                        </a:rPr>
                        <a:t>详细介绍部分</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hMerge="1">
                  <a:tcPr marL="12700" marR="12700" marT="12700" anchor="ctr"/>
                </a:tc>
                <a:tc hMerge="1">
                  <a:tcPr marL="12700" marR="12700" marT="12700" anchor="ctr"/>
                </a:tc>
              </a:tr>
              <a:tr h="388620">
                <a:tc>
                  <a:txBody>
                    <a:bodyPr/>
                    <a:lstStyle/>
                    <a:p>
                      <a:pPr indent="0" algn="l">
                        <a:buNone/>
                      </a:pPr>
                      <a:r>
                        <a:rPr lang="zh-CN" sz="1100" b="1">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4.LNG充装阶段</a:t>
                      </a:r>
                      <a:endParaRPr lang="zh-CN" altLang="en-US" sz="1100" b="1">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lgn="l">
                        <a:buNone/>
                      </a:pPr>
                      <a:r>
                        <a:rPr lang="zh-CN" sz="1100">
                          <a:ln>
                            <a:noFill/>
                          </a:ln>
                          <a:solidFill>
                            <a:schemeClr val="tx1"/>
                          </a:solidFill>
                          <a:latin typeface="微软雅黑" panose="020B0503020204020204" pitchFamily="34" charset="-122"/>
                          <a:ea typeface="微软雅黑" panose="020B0503020204020204" pitchFamily="34" charset="-122"/>
                        </a:rPr>
                        <a:t>驾驶员在岗</a:t>
                      </a:r>
                      <a:endParaRPr lang="zh-CN"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100">
                          <a:ln>
                            <a:noFill/>
                          </a:ln>
                          <a:solidFill>
                            <a:schemeClr val="tx1"/>
                          </a:solidFill>
                          <a:latin typeface="微软雅黑" panose="020B0503020204020204" pitchFamily="34" charset="-122"/>
                          <a:ea typeface="微软雅黑" panose="020B0503020204020204" pitchFamily="34" charset="-122"/>
                        </a:rPr>
                        <a:t>作业过程中需要有人员在车尾，防止事故</a:t>
                      </a:r>
                      <a:endParaRPr lang="zh-CN"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100">
                          <a:ln>
                            <a:noFill/>
                          </a:ln>
                          <a:solidFill>
                            <a:schemeClr val="tx1"/>
                          </a:solidFill>
                          <a:latin typeface="微软雅黑" panose="020B0503020204020204" pitchFamily="34" charset="-122"/>
                          <a:ea typeface="微软雅黑" panose="020B0503020204020204" pitchFamily="34" charset="-122"/>
                        </a:rPr>
                        <a:t>人和车尾作业区域</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100">
                          <a:ln>
                            <a:noFill/>
                          </a:ln>
                          <a:solidFill>
                            <a:schemeClr val="tx1"/>
                          </a:solidFill>
                          <a:latin typeface="微软雅黑" panose="020B0503020204020204" pitchFamily="34" charset="-122"/>
                          <a:ea typeface="微软雅黑" panose="020B0503020204020204" pitchFamily="34" charset="-122"/>
                        </a:rPr>
                        <a:t>车尾作业区域有人。</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r>
              <a:tr h="408940">
                <a:tc rowSpan="3">
                  <a:txBody>
                    <a:bodyPr/>
                    <a:lstStyle/>
                    <a:p>
                      <a:pPr indent="0" algn="l">
                        <a:buNone/>
                      </a:pPr>
                      <a:r>
                        <a:rPr lang="zh-CN" sz="1100" b="1">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5.撤管归位阶段</a:t>
                      </a:r>
                      <a:endParaRPr lang="zh-CN" altLang="en-US" sz="1100" b="1">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lgn="l">
                        <a:buNone/>
                      </a:pPr>
                      <a:r>
                        <a:rPr lang="zh-CN" sz="1100">
                          <a:ln>
                            <a:noFill/>
                          </a:ln>
                          <a:solidFill>
                            <a:schemeClr val="tx1"/>
                          </a:solidFill>
                          <a:latin typeface="微软雅黑" panose="020B0503020204020204" pitchFamily="34" charset="-122"/>
                          <a:ea typeface="微软雅黑" panose="020B0503020204020204" pitchFamily="34" charset="-122"/>
                        </a:rPr>
                        <a:t>保冷循环开启</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gridSpan="3">
                  <a:txBody>
                    <a:bodyPr/>
                    <a:lstStyle/>
                    <a:p>
                      <a:pPr indent="0" algn="l">
                        <a:buNone/>
                      </a:pPr>
                      <a:r>
                        <a:rPr lang="zh-CN" sz="1100">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见</a:t>
                      </a:r>
                      <a:r>
                        <a:rPr lang="zh-CN" altLang="en-US" sz="1100">
                          <a:solidFill>
                            <a:schemeClr val="tx1"/>
                          </a:solidFill>
                          <a:latin typeface="微软雅黑" panose="020B0503020204020204" pitchFamily="34" charset="-122"/>
                          <a:ea typeface="微软雅黑" panose="020B0503020204020204" pitchFamily="34" charset="-122"/>
                          <a:sym typeface="+mn-ea"/>
                        </a:rPr>
                        <a:t>详细介绍部分</a:t>
                      </a:r>
                      <a:endParaRPr lang="zh-CN" altLang="en-US" sz="1100">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tc>
                <a:tc hMerge="1">
                  <a:tcPr marL="12700" marR="12700" marT="12700" anchor="ctr"/>
                </a:tc>
                <a:tc hMerge="1">
                  <a:tcPr marL="12700" marR="12700" marT="12700" anchor="ctr"/>
                </a:tc>
              </a:tr>
              <a:tr h="354330">
                <a:tc vMerge="1">
                  <a:tcPr/>
                </a:tc>
                <a:tc>
                  <a:txBody>
                    <a:bodyPr/>
                    <a:lstStyle/>
                    <a:p>
                      <a:pPr algn="l">
                        <a:buNone/>
                      </a:pPr>
                      <a:r>
                        <a:rPr lang="zh-CN" altLang="en-US" sz="11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吹扫置换三次（装车后排除残液）</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gridSpan="3">
                  <a:txBody>
                    <a:bodyPr/>
                    <a:lstStyle/>
                    <a:p>
                      <a:pPr indent="0" algn="l">
                        <a:buNone/>
                      </a:pPr>
                      <a:r>
                        <a:rPr lang="zh-CN" sz="1100">
                          <a:ln>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见</a:t>
                      </a:r>
                      <a:r>
                        <a:rPr lang="zh-CN" altLang="en-US" sz="1100">
                          <a:solidFill>
                            <a:schemeClr val="tx1"/>
                          </a:solidFill>
                          <a:latin typeface="微软雅黑" panose="020B0503020204020204" pitchFamily="34" charset="-122"/>
                          <a:ea typeface="微软雅黑" panose="020B0503020204020204" pitchFamily="34" charset="-122"/>
                          <a:sym typeface="+mn-ea"/>
                        </a:rPr>
                        <a:t>详细介绍部分</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hMerge="1">
                  <a:tcPr marL="12700" marR="12700" marT="12700" anchor="ctr"/>
                </a:tc>
                <a:tc hMerge="1">
                  <a:tcPr marL="12700" marR="12700" marT="12700" anchor="ctr"/>
                </a:tc>
              </a:tr>
              <a:tr h="401955">
                <a:tc vMerge="1">
                  <a:tcPr/>
                </a:tc>
                <a:tc>
                  <a:txBody>
                    <a:bodyPr/>
                    <a:lstStyle/>
                    <a:p>
                      <a:pPr algn="l"/>
                      <a:r>
                        <a:rPr lang="zh-CN" altLang="en-US" sz="1100">
                          <a:ln>
                            <a:noFill/>
                          </a:ln>
                          <a:solidFill>
                            <a:schemeClr val="tx1"/>
                          </a:solidFill>
                          <a:latin typeface="微软雅黑" panose="020B0503020204020204" pitchFamily="34" charset="-122"/>
                          <a:ea typeface="微软雅黑" panose="020B0503020204020204" pitchFamily="34" charset="-122"/>
                        </a:rPr>
                        <a:t>三角木归位</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100">
                          <a:ln>
                            <a:noFill/>
                          </a:ln>
                          <a:solidFill>
                            <a:schemeClr val="tx1"/>
                          </a:solidFill>
                          <a:latin typeface="微软雅黑" panose="020B0503020204020204" pitchFamily="34" charset="-122"/>
                          <a:ea typeface="微软雅黑" panose="020B0503020204020204" pitchFamily="34" charset="-122"/>
                        </a:rPr>
                        <a:t>让车辆正常驶离</a:t>
                      </a:r>
                      <a:endParaRPr lang="zh-CN"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100">
                          <a:solidFill>
                            <a:schemeClr val="tx1"/>
                          </a:solidFill>
                          <a:latin typeface="微软雅黑" panose="020B0503020204020204" pitchFamily="34" charset="-122"/>
                          <a:ea typeface="微软雅黑" panose="020B0503020204020204" pitchFamily="34" charset="-122"/>
                          <a:sym typeface="+mn-ea"/>
                        </a:rPr>
                        <a:t>三角木、三角木放置区域</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100">
                          <a:solidFill>
                            <a:schemeClr val="tx1"/>
                          </a:solidFill>
                          <a:latin typeface="微软雅黑" panose="020B0503020204020204" pitchFamily="34" charset="-122"/>
                          <a:ea typeface="微软雅黑" panose="020B0503020204020204" pitchFamily="34" charset="-122"/>
                          <a:sym typeface="+mn-ea"/>
                        </a:rPr>
                        <a:t>三角木放置在区域内。</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r>
              <a:tr h="622935">
                <a:tc>
                  <a:txBody>
                    <a:bodyPr/>
                    <a:lstStyle/>
                    <a:p>
                      <a:pPr indent="0" algn="l">
                        <a:buNone/>
                      </a:pPr>
                      <a:endParaRPr lang="zh-CN" sz="1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a:buNone/>
                      </a:pPr>
                      <a:r>
                        <a:rPr lang="en-US" altLang="zh-CN" sz="1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sz="1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.流程结束</a:t>
                      </a:r>
                      <a:endParaRPr lang="zh-CN" sz="1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tc>
                <a:tc>
                  <a:txBody>
                    <a:bodyPr/>
                    <a:lstStyle/>
                    <a:p>
                      <a:pPr indent="0" algn="l">
                        <a:buNone/>
                      </a:pPr>
                      <a:r>
                        <a:rPr lang="zh-CN" sz="1100">
                          <a:solidFill>
                            <a:schemeClr val="tx1"/>
                          </a:solidFill>
                          <a:latin typeface="微软雅黑" panose="020B0503020204020204" pitchFamily="34" charset="-122"/>
                          <a:ea typeface="微软雅黑" panose="020B0503020204020204" pitchFamily="34" charset="-122"/>
                          <a:sym typeface="+mn-ea"/>
                        </a:rPr>
                        <a:t>后车牌识别</a:t>
                      </a:r>
                      <a:endParaRPr lang="zh-CN" altLang="en-US" sz="1100">
                        <a:ln>
                          <a:noFill/>
                        </a:ln>
                        <a:solidFill>
                          <a:schemeClr val="tx1"/>
                        </a:solidFill>
                        <a:latin typeface="微软雅黑" panose="020B0503020204020204" pitchFamily="34" charset="-122"/>
                        <a:ea typeface="微软雅黑" panose="020B0503020204020204" pitchFamily="34" charset="-122"/>
                        <a:sym typeface="+mn-ea"/>
                      </a:endParaRPr>
                    </a:p>
                  </a:txBody>
                  <a:tcPr marL="12700" marR="12700" marT="12700" anchor="ctr"/>
                </a:tc>
                <a:tc>
                  <a:txBody>
                    <a:bodyPr/>
                    <a:lstStyle/>
                    <a:p>
                      <a:pPr indent="0" algn="l">
                        <a:buNone/>
                      </a:pPr>
                      <a:r>
                        <a:rPr lang="zh-CN" sz="1100">
                          <a:solidFill>
                            <a:schemeClr val="tx1"/>
                          </a:solidFill>
                          <a:latin typeface="微软雅黑" panose="020B0503020204020204" pitchFamily="34" charset="-122"/>
                          <a:ea typeface="微软雅黑" panose="020B0503020204020204" pitchFamily="34" charset="-122"/>
                          <a:sym typeface="+mn-ea"/>
                        </a:rPr>
                        <a:t>判断车辆是否离开指定区域，作为流程结束的识别节点</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100">
                          <a:solidFill>
                            <a:schemeClr val="tx1"/>
                          </a:solidFill>
                          <a:latin typeface="微软雅黑" panose="020B0503020204020204" pitchFamily="34" charset="-122"/>
                          <a:ea typeface="微软雅黑" panose="020B0503020204020204" pitchFamily="34" charset="-122"/>
                          <a:sym typeface="+mn-ea"/>
                        </a:rPr>
                        <a:t>后车牌、指定位置区域</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l">
                        <a:buNone/>
                      </a:pPr>
                      <a:r>
                        <a:rPr 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1.后车牌在指定位置；</a:t>
                      </a:r>
                      <a:endParaRPr 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buNone/>
                      </a:pPr>
                      <a:r>
                        <a:rPr 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2.后车牌不在指定位置区域。</a:t>
                      </a:r>
                      <a:endParaRPr lang="zh-CN" altLang="en-US" sz="1100">
                        <a:ln>
                          <a:noFill/>
                        </a:ln>
                        <a:solidFill>
                          <a:schemeClr val="tx1"/>
                        </a:solidFill>
                        <a:latin typeface="微软雅黑" panose="020B0503020204020204" pitchFamily="34" charset="-122"/>
                        <a:ea typeface="微软雅黑" panose="020B0503020204020204" pitchFamily="34" charset="-122"/>
                      </a:endParaRPr>
                    </a:p>
                  </a:txBody>
                  <a:tcPr marL="12700" marR="12700" marT="12700" anchor="ctr"/>
                </a:tc>
              </a:tr>
            </a:tbl>
          </a:graphicData>
        </a:graphic>
      </p:graphicFrame>
      <p:pic>
        <p:nvPicPr>
          <p:cNvPr id="47" name="图片 46"/>
          <p:cNvPicPr/>
          <p:nvPr/>
        </p:nvPicPr>
        <p:blipFill>
          <a:blip r:embed="rId2"/>
          <a:stretch>
            <a:fillRect/>
          </a:stretch>
        </p:blipFill>
        <p:spPr>
          <a:xfrm>
            <a:off x="10588625" y="5670550"/>
            <a:ext cx="6350" cy="6350"/>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379220" y="1509187"/>
            <a:ext cx="9843135" cy="2687736"/>
          </a:xfrm>
        </p:spPr>
        <p:txBody>
          <a:bodyPr>
            <a:normAutofit fontScale="90000"/>
          </a:bodyPr>
          <a:lstStyle/>
          <a:p>
            <a:pPr algn="ctr" fontAlgn="auto">
              <a:lnSpc>
                <a:spcPct val="150000"/>
              </a:lnSpc>
            </a:pPr>
            <a:r>
              <a:rPr lang="zh-CN" altLang="en-US" sz="3100" kern="0" dirty="0">
                <a:solidFill>
                  <a:srgbClr val="004F99"/>
                </a:solidFill>
                <a:sym typeface="+mn-ea"/>
              </a:rPr>
              <a:t>新奥（舟山）液化天然气有限公司</a:t>
            </a:r>
            <a:br>
              <a:rPr lang="en-US" altLang="zh-CN" sz="3100" kern="0" dirty="0">
                <a:solidFill>
                  <a:srgbClr val="004F99"/>
                </a:solidFill>
                <a:sym typeface="+mn-ea"/>
              </a:rPr>
            </a:br>
            <a:r>
              <a:rPr lang="en-US" altLang="zh-CN" sz="3100" kern="0" dirty="0">
                <a:solidFill>
                  <a:srgbClr val="004F99"/>
                </a:solidFill>
                <a:sym typeface="+mn-ea"/>
              </a:rPr>
              <a:t>LNG</a:t>
            </a:r>
            <a:r>
              <a:rPr lang="zh-CN" altLang="en-US" sz="3100" kern="0" dirty="0">
                <a:solidFill>
                  <a:srgbClr val="004F99"/>
                </a:solidFill>
                <a:sym typeface="+mn-ea"/>
              </a:rPr>
              <a:t>槽车充装视频</a:t>
            </a:r>
            <a:r>
              <a:rPr lang="en-US" altLang="zh-CN" sz="3100" kern="0" dirty="0">
                <a:solidFill>
                  <a:srgbClr val="004F99"/>
                </a:solidFill>
                <a:sym typeface="+mn-ea"/>
              </a:rPr>
              <a:t>AI</a:t>
            </a:r>
            <a:r>
              <a:rPr lang="zh-CN" altLang="en-US" sz="3100" kern="0" dirty="0">
                <a:solidFill>
                  <a:srgbClr val="004F99"/>
                </a:solidFill>
                <a:sym typeface="+mn-ea"/>
              </a:rPr>
              <a:t>监控项目</a:t>
            </a:r>
            <a:br>
              <a:rPr lang="en-US" altLang="zh-CN" sz="3100" kern="0" dirty="0">
                <a:solidFill>
                  <a:srgbClr val="004F99"/>
                </a:solidFill>
                <a:sym typeface="+mn-ea"/>
              </a:rPr>
            </a:br>
            <a:r>
              <a:rPr lang="zh-CN" altLang="en-US" sz="3100" kern="0" dirty="0">
                <a:solidFill>
                  <a:srgbClr val="004F99"/>
                </a:solidFill>
                <a:sym typeface="+mn-ea"/>
              </a:rPr>
              <a:t>投标文件</a:t>
            </a:r>
            <a:br>
              <a:rPr lang="en-US" altLang="zh-CN" sz="3100" kern="0" dirty="0">
                <a:solidFill>
                  <a:srgbClr val="004F99"/>
                </a:solidFill>
                <a:sym typeface="+mn-ea"/>
              </a:rPr>
            </a:br>
            <a:r>
              <a:rPr lang="zh-CN" altLang="en-US" sz="3100" kern="0" dirty="0">
                <a:solidFill>
                  <a:srgbClr val="004F99"/>
                </a:solidFill>
                <a:sym typeface="+mn-ea"/>
              </a:rPr>
              <a:t>商务部分</a:t>
            </a:r>
            <a:r>
              <a:rPr lang="zh-CN" altLang="en-US" sz="3100" kern="0" dirty="0">
                <a:sym typeface="+mn-ea"/>
              </a:rPr>
              <a:t>及报价</a:t>
            </a:r>
            <a:endParaRPr lang="zh-CN" altLang="en-US" sz="3100" kern="0" dirty="0">
              <a:solidFill>
                <a:srgbClr val="004F99"/>
              </a:solidFill>
              <a:sym typeface="+mn-ea"/>
            </a:endParaRPr>
          </a:p>
        </p:txBody>
      </p:sp>
      <p:sp>
        <p:nvSpPr>
          <p:cNvPr id="6" name="副标题 5"/>
          <p:cNvSpPr>
            <a:spLocks noGrp="1"/>
          </p:cNvSpPr>
          <p:nvPr>
            <p:ph type="subTitle" idx="1"/>
          </p:nvPr>
        </p:nvSpPr>
        <p:spPr>
          <a:xfrm>
            <a:off x="3874135" y="5920740"/>
            <a:ext cx="7348220" cy="937260"/>
          </a:xfrm>
        </p:spPr>
        <p:txBody>
          <a:bodyPr/>
          <a:lstStyle/>
          <a:p>
            <a:pPr algn="r"/>
            <a:fld id="{BB962C8B-B14F-4D97-AF65-F5344CB8AC3E}" type="datetime6">
              <a:rPr lang="zh-CN" altLang="en-US"/>
            </a:fld>
            <a:r>
              <a:rPr lang="en-US" altLang="zh-CN"/>
              <a:t>5</a:t>
            </a:r>
            <a:r>
              <a:rPr lang="zh-CN" altLang="en-US"/>
              <a:t>日</a:t>
            </a: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51035" y="231967"/>
            <a:ext cx="10515600" cy="761628"/>
          </a:xfrm>
        </p:spPr>
        <p:txBody>
          <a:bodyPr/>
          <a:lstStyle/>
          <a:p>
            <a:r>
              <a:rPr lang="zh-CN" altLang="en-US"/>
              <a:t>点位示意图</a:t>
            </a:r>
            <a:r>
              <a:rPr lang="en-US" altLang="zh-CN"/>
              <a:t>(</a:t>
            </a:r>
            <a:r>
              <a:rPr lang="zh-CN" altLang="en-US"/>
              <a:t>参考</a:t>
            </a:r>
            <a:r>
              <a:rPr lang="en-US" altLang="zh-CN"/>
              <a:t>)</a:t>
            </a:r>
            <a:endParaRPr lang="en-US" altLang="zh-CN"/>
          </a:p>
        </p:txBody>
      </p:sp>
      <p:graphicFrame>
        <p:nvGraphicFramePr>
          <p:cNvPr id="6" name="表格 5"/>
          <p:cNvGraphicFramePr>
            <a:graphicFrameLocks noGrp="1"/>
          </p:cNvGraphicFramePr>
          <p:nvPr>
            <p:custDataLst>
              <p:tags r:id="rId1"/>
            </p:custDataLst>
          </p:nvPr>
        </p:nvGraphicFramePr>
        <p:xfrm>
          <a:off x="532130" y="1053465"/>
          <a:ext cx="9176385" cy="1280160"/>
        </p:xfrm>
        <a:graphic>
          <a:graphicData uri="http://schemas.openxmlformats.org/drawingml/2006/table">
            <a:tbl>
              <a:tblPr firstRow="1" bandRow="1">
                <a:tableStyleId>{5C22544A-7EE6-4342-B048-85BDC9FD1C3A}</a:tableStyleId>
              </a:tblPr>
              <a:tblGrid>
                <a:gridCol w="747395"/>
                <a:gridCol w="687070"/>
                <a:gridCol w="588645"/>
                <a:gridCol w="710565"/>
                <a:gridCol w="664210"/>
                <a:gridCol w="648335"/>
                <a:gridCol w="752475"/>
                <a:gridCol w="737870"/>
                <a:gridCol w="768985"/>
                <a:gridCol w="765810"/>
                <a:gridCol w="643255"/>
                <a:gridCol w="677545"/>
                <a:gridCol w="784225"/>
              </a:tblGrid>
              <a:tr h="651510">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1200" b="1" dirty="0">
                          <a:latin typeface="微软雅黑" panose="020B0503020204020204" pitchFamily="34" charset="-122"/>
                          <a:ea typeface="微软雅黑" panose="020B0503020204020204" pitchFamily="34" charset="-122"/>
                        </a:rPr>
                        <a:t>名称</a:t>
                      </a:r>
                      <a:endParaRPr lang="zh-CN" altLang="en-US" sz="1200" b="1"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sym typeface="+mn-ea"/>
                        </a:rPr>
                        <a:t>后车牌</a:t>
                      </a:r>
                      <a:endParaRPr lang="zh-CN" altLang="en-US" sz="1200" dirty="0">
                        <a:latin typeface="微软雅黑" panose="020B0503020204020204" pitchFamily="34" charset="-122"/>
                        <a:ea typeface="微软雅黑" panose="020B0503020204020204" pitchFamily="34" charset="-122"/>
                        <a:sym typeface="+mn-ea"/>
                      </a:endParaRPr>
                    </a:p>
                  </a:txBody>
                  <a:tcPr anchor="ctr"/>
                </a:tc>
                <a:tc>
                  <a:txBody>
                    <a:bodyPr/>
                    <a:lstStyle/>
                    <a:p>
                      <a:pPr algn="ctr">
                        <a:lnSpc>
                          <a:spcPct val="100000"/>
                        </a:lnSpc>
                      </a:pPr>
                      <a:r>
                        <a:rPr lang="zh-CN" altLang="en-US" sz="1200" dirty="0">
                          <a:latin typeface="微软雅黑" panose="020B0503020204020204" pitchFamily="34" charset="-122"/>
                          <a:ea typeface="微软雅黑" panose="020B0503020204020204" pitchFamily="34" charset="-122"/>
                        </a:rPr>
                        <a:t>静电</a:t>
                      </a:r>
                      <a:endParaRPr lang="zh-CN" altLang="en-US" sz="1200" dirty="0">
                        <a:latin typeface="微软雅黑" panose="020B0503020204020204" pitchFamily="34" charset="-122"/>
                        <a:ea typeface="微软雅黑" panose="020B0503020204020204" pitchFamily="34" charset="-122"/>
                      </a:endParaRPr>
                    </a:p>
                    <a:p>
                      <a:pPr algn="ctr">
                        <a:lnSpc>
                          <a:spcPct val="100000"/>
                        </a:lnSpc>
                      </a:pPr>
                      <a:r>
                        <a:rPr lang="zh-CN" altLang="en-US" sz="1200" dirty="0">
                          <a:latin typeface="微软雅黑" panose="020B0503020204020204" pitchFamily="34" charset="-122"/>
                          <a:ea typeface="微软雅黑" panose="020B0503020204020204" pitchFamily="34" charset="-122"/>
                        </a:rPr>
                        <a:t>装置</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lnSpc>
                          <a:spcPct val="100000"/>
                        </a:lnSpc>
                      </a:pPr>
                      <a:r>
                        <a:rPr lang="zh-CN" altLang="en-US" sz="1200" dirty="0">
                          <a:latin typeface="微软雅黑" panose="020B0503020204020204" pitchFamily="34" charset="-122"/>
                          <a:ea typeface="微软雅黑" panose="020B0503020204020204" pitchFamily="34" charset="-122"/>
                          <a:sym typeface="+mn-ea"/>
                        </a:rPr>
                        <a:t>车钥匙</a:t>
                      </a:r>
                      <a:endParaRPr lang="zh-CN" altLang="en-US" sz="1200" dirty="0">
                        <a:latin typeface="微软雅黑" panose="020B0503020204020204" pitchFamily="34" charset="-122"/>
                        <a:ea typeface="微软雅黑" panose="020B0503020204020204" pitchFamily="34" charset="-122"/>
                        <a:sym typeface="+mn-ea"/>
                      </a:endParaRPr>
                    </a:p>
                  </a:txBody>
                  <a:tcPr anchor="ctr"/>
                </a:tc>
                <a:tc>
                  <a:txBody>
                    <a:bodyPr/>
                    <a:lstStyle/>
                    <a:p>
                      <a:pPr algn="ctr">
                        <a:lnSpc>
                          <a:spcPct val="100000"/>
                        </a:lnSpc>
                      </a:pPr>
                      <a:r>
                        <a:rPr lang="zh-CN" altLang="en-US" sz="1200" dirty="0">
                          <a:latin typeface="微软雅黑" panose="020B0503020204020204" pitchFamily="34" charset="-122"/>
                          <a:ea typeface="微软雅黑" panose="020B0503020204020204" pitchFamily="34" charset="-122"/>
                          <a:sym typeface="+mn-ea"/>
                        </a:rPr>
                        <a:t>三角木</a:t>
                      </a:r>
                      <a:endParaRPr lang="zh-CN" altLang="en-US" sz="1200" dirty="0">
                        <a:latin typeface="微软雅黑" panose="020B0503020204020204" pitchFamily="34" charset="-122"/>
                        <a:ea typeface="微软雅黑" panose="020B0503020204020204" pitchFamily="34" charset="-122"/>
                        <a:sym typeface="+mn-ea"/>
                      </a:endParaRPr>
                    </a:p>
                  </a:txBody>
                  <a:tcPr anchor="ctr"/>
                </a:tc>
                <a:tc>
                  <a:txBody>
                    <a:bodyPr/>
                    <a:lstStyle/>
                    <a:p>
                      <a:pPr algn="ctr">
                        <a:lnSpc>
                          <a:spcPct val="100000"/>
                        </a:lnSpc>
                        <a:buNone/>
                      </a:pPr>
                      <a:r>
                        <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喷壶试漏</a:t>
                      </a:r>
                      <a:endPar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txBody>
                  <a:tcPr anchor="ctr"/>
                </a:tc>
                <a:tc>
                  <a:txBody>
                    <a:bodyPr/>
                    <a:lstStyle/>
                    <a:p>
                      <a:pPr algn="ctr">
                        <a:lnSpc>
                          <a:spcPct val="100000"/>
                        </a:lnSpc>
                      </a:pPr>
                      <a:r>
                        <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吹扫置换三次</a:t>
                      </a:r>
                      <a:endPar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txBody>
                  <a:tcPr anchor="ctr"/>
                </a:tc>
                <a:tc>
                  <a:txBody>
                    <a:bodyPr/>
                    <a:lstStyle/>
                    <a:p>
                      <a:pPr algn="ctr">
                        <a:lnSpc>
                          <a:spcPct val="100000"/>
                        </a:lnSpc>
                      </a:pPr>
                      <a:r>
                        <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保冷循环关闭</a:t>
                      </a:r>
                      <a:endPar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txBody>
                  <a:tcPr anchor="ctr"/>
                </a:tc>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驾驶员在岗</a:t>
                      </a:r>
                      <a:endPar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txBody>
                  <a:tcPr anchor="ctr"/>
                </a:tc>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保冷循环开启</a:t>
                      </a:r>
                      <a:endPar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txBody>
                  <a:tcPr anchor="ctr"/>
                </a:tc>
                <a:tc>
                  <a:txBody>
                    <a:bodyPr/>
                    <a:lstStyle/>
                    <a:p>
                      <a:pPr algn="ctr">
                        <a:lnSpc>
                          <a:spcPct val="100000"/>
                        </a:lnSpc>
                      </a:pPr>
                      <a:r>
                        <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排除残液</a:t>
                      </a:r>
                      <a:endPar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txBody>
                  <a:tcPr anchor="ctr"/>
                </a:tc>
                <a:tc>
                  <a:txBody>
                    <a:bodyPr/>
                    <a:lstStyle/>
                    <a:p>
                      <a:pPr algn="ctr">
                        <a:lnSpc>
                          <a:spcPct val="100000"/>
                        </a:lnSpc>
                      </a:pPr>
                      <a:r>
                        <a:rPr lang="zh-CN" altLang="en-US" sz="1200" dirty="0">
                          <a:latin typeface="微软雅黑" panose="020B0503020204020204" pitchFamily="34" charset="-122"/>
                          <a:ea typeface="微软雅黑" panose="020B0503020204020204" pitchFamily="34" charset="-122"/>
                        </a:rPr>
                        <a:t>三角木归位</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lnSpc>
                          <a:spcPct val="100000"/>
                        </a:lnSpc>
                      </a:pPr>
                      <a:r>
                        <a:rPr lang="zh-CN" altLang="en-US" sz="1200" dirty="0">
                          <a:latin typeface="微软雅黑" panose="020B0503020204020204" pitchFamily="34" charset="-122"/>
                          <a:ea typeface="微软雅黑" panose="020B0503020204020204" pitchFamily="34" charset="-122"/>
                          <a:sym typeface="+mn-ea"/>
                        </a:rPr>
                        <a:t>车辆驶离</a:t>
                      </a:r>
                      <a:endParaRPr lang="zh-CN" altLang="en-US" sz="1200" dirty="0">
                        <a:latin typeface="微软雅黑" panose="020B0503020204020204" pitchFamily="34" charset="-122"/>
                        <a:ea typeface="微软雅黑" panose="020B0503020204020204" pitchFamily="34" charset="-122"/>
                        <a:sym typeface="+mn-ea"/>
                      </a:endParaRPr>
                    </a:p>
                  </a:txBody>
                  <a:tcPr anchor="ctr"/>
                </a:tc>
              </a:tr>
              <a:tr h="628650">
                <a:tc>
                  <a:txBody>
                    <a:bodyPr/>
                    <a:lstStyle/>
                    <a:p>
                      <a:pPr algn="ctr">
                        <a:buNone/>
                      </a:pPr>
                      <a:r>
                        <a:rPr lang="zh-CN" altLang="en-US" sz="1400" b="1" dirty="0">
                          <a:latin typeface="微软雅黑" panose="020B0503020204020204" pitchFamily="34" charset="-122"/>
                          <a:ea typeface="微软雅黑" panose="020B0503020204020204" pitchFamily="34" charset="-122"/>
                        </a:rPr>
                        <a:t>摄像头点位</a:t>
                      </a:r>
                      <a:endParaRPr lang="zh-CN" altLang="en-US" sz="14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rPr>
                        <a:t>2\6</a:t>
                      </a: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rPr>
                        <a:t>7\8</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rPr>
                        <a:t>1\9</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sym typeface="+mn-ea"/>
                        </a:rPr>
                        <a:t>1\12</a:t>
                      </a:r>
                      <a:endParaRPr lang="en-US" altLang="zh-CN" sz="1400" dirty="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sym typeface="+mn-ea"/>
                        </a:rPr>
                        <a:t>3\9</a:t>
                      </a:r>
                      <a:endParaRPr lang="en-US" altLang="zh-CN" sz="1400" dirty="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sym typeface="+mn-ea"/>
                        </a:rPr>
                        <a:t>2\6</a:t>
                      </a: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sym typeface="+mn-ea"/>
                        </a:rPr>
                        <a:t>7\8</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sym typeface="+mn-ea"/>
                        </a:rPr>
                        <a:t>2\6</a:t>
                      </a: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sym typeface="+mn-ea"/>
                        </a:rPr>
                        <a:t>7\8</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sym typeface="+mn-ea"/>
                        </a:rPr>
                        <a:t>4\5</a:t>
                      </a:r>
                      <a:endParaRPr lang="en-US" altLang="zh-CN" sz="1400" dirty="0">
                        <a:latin typeface="微软雅黑" panose="020B0503020204020204" pitchFamily="34" charset="-122"/>
                        <a:ea typeface="微软雅黑" panose="020B0503020204020204" pitchFamily="34" charset="-122"/>
                        <a:sym typeface="+mn-ea"/>
                      </a:endParaRPr>
                    </a:p>
                    <a:p>
                      <a:pPr algn="ctr"/>
                      <a:r>
                        <a:rPr lang="en-US" altLang="zh-CN" sz="1400" dirty="0">
                          <a:latin typeface="微软雅黑" panose="020B0503020204020204" pitchFamily="34" charset="-122"/>
                          <a:ea typeface="微软雅黑" panose="020B0503020204020204" pitchFamily="34" charset="-122"/>
                        </a:rPr>
                        <a:t>10\11</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sym typeface="+mn-ea"/>
                        </a:rPr>
                        <a:t>1\7</a:t>
                      </a:r>
                      <a:endParaRPr lang="zh-CN" altLang="en-US" sz="1400" dirty="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sym typeface="+mn-ea"/>
                        </a:rPr>
                        <a:t>4\5\10\11</a:t>
                      </a:r>
                      <a:endParaRPr lang="en-US" altLang="zh-CN" sz="1400" dirty="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sym typeface="+mn-ea"/>
                        </a:rPr>
                        <a:t>2\6\7\8</a:t>
                      </a:r>
                      <a:endParaRPr lang="en-US" altLang="zh-CN" sz="1400" dirty="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sym typeface="+mn-ea"/>
                        </a:rPr>
                        <a:t>3\9</a:t>
                      </a:r>
                      <a:endParaRPr lang="en-US" altLang="zh-CN" sz="1400" dirty="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sym typeface="+mn-ea"/>
                        </a:rPr>
                        <a:t>2\6</a:t>
                      </a: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sym typeface="+mn-ea"/>
                        </a:rPr>
                        <a:t>7\8</a:t>
                      </a:r>
                      <a:endParaRPr lang="zh-CN" altLang="en-US" sz="1400" dirty="0">
                        <a:latin typeface="微软雅黑" panose="020B0503020204020204" pitchFamily="34" charset="-122"/>
                        <a:ea typeface="微软雅黑" panose="020B0503020204020204" pitchFamily="34" charset="-122"/>
                      </a:endParaRPr>
                    </a:p>
                  </a:txBody>
                  <a:tcPr anchor="ctr"/>
                </a:tc>
              </a:tr>
            </a:tbl>
          </a:graphicData>
        </a:graphic>
      </p:graphicFrame>
      <p:pic>
        <p:nvPicPr>
          <p:cNvPr id="10" name="图片 9"/>
          <p:cNvPicPr>
            <a:picLocks noChangeAspect="1"/>
          </p:cNvPicPr>
          <p:nvPr/>
        </p:nvPicPr>
        <p:blipFill>
          <a:blip r:embed="rId2"/>
          <a:stretch>
            <a:fillRect/>
          </a:stretch>
        </p:blipFill>
        <p:spPr>
          <a:xfrm>
            <a:off x="548005" y="2468245"/>
            <a:ext cx="9144635" cy="4194810"/>
          </a:xfrm>
          <a:prstGeom prst="rect">
            <a:avLst/>
          </a:prstGeom>
          <a:ln>
            <a:solidFill>
              <a:schemeClr val="accent1"/>
            </a:solidFill>
          </a:ln>
        </p:spPr>
      </p:pic>
      <p:sp>
        <p:nvSpPr>
          <p:cNvPr id="14" name="文本框 13"/>
          <p:cNvSpPr txBox="1"/>
          <p:nvPr/>
        </p:nvSpPr>
        <p:spPr>
          <a:xfrm>
            <a:off x="9808210" y="908685"/>
            <a:ext cx="1969770" cy="5754370"/>
          </a:xfrm>
          <a:prstGeom prst="rect">
            <a:avLst/>
          </a:prstGeom>
          <a:noFill/>
          <a:ln>
            <a:solidFill>
              <a:srgbClr val="0070C0"/>
            </a:solidFill>
          </a:ln>
        </p:spPr>
        <p:txBody>
          <a:bodyPr wrap="square" rtlCol="0">
            <a:spAutoFit/>
          </a:bodyPr>
          <a:lstStyle/>
          <a:p>
            <a:pPr indent="0" algn="l">
              <a:buFont typeface="Arial" panose="020B0604020202020204" pitchFamily="34" charset="0"/>
              <a:buNone/>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建议摄像机参数</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400万防爆球机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支持定时抓图与事件抓图功能，支持区域曝光与区域聚焦功能</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焦距支持2.8~12 mm</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支持红外补光，补光灯距离满足20 m</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红外波长范围: 850 nm</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设备具有3C认证证书复印件</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支持300个预置位，支持8条巡航路径，每条巡航路径可设置32个预置点，支持一键守望功能。</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个撬位共计</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个球机摄像头</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12282"/>
            <a:ext cx="10515600" cy="761628"/>
          </a:xfrm>
        </p:spPr>
        <p:txBody>
          <a:bodyPr>
            <a:normAutofit/>
          </a:bodyPr>
          <a:lstStyle/>
          <a:p>
            <a:r>
              <a:rPr lang="zh-CN" altLang="en-US" noProof="0" dirty="0">
                <a:ln>
                  <a:noFill/>
                </a:ln>
                <a:solidFill>
                  <a:srgbClr val="004F99"/>
                </a:solidFill>
                <a:effectLst/>
                <a:uLnTx/>
                <a:uFillTx/>
                <a:cs typeface="+mn-ea"/>
                <a:sym typeface="+mn-ea"/>
              </a:rPr>
              <a:t>车辆驶入</a:t>
            </a:r>
            <a:r>
              <a:rPr lang="en-US" altLang="zh-CN" noProof="0" dirty="0">
                <a:ln>
                  <a:noFill/>
                </a:ln>
                <a:solidFill>
                  <a:srgbClr val="004F99"/>
                </a:solidFill>
                <a:effectLst/>
                <a:uLnTx/>
                <a:uFillTx/>
                <a:cs typeface="+mn-ea"/>
                <a:sym typeface="+mn-ea"/>
              </a:rPr>
              <a:t>-</a:t>
            </a:r>
            <a:r>
              <a:rPr lang="zh-CN" altLang="en-US" noProof="0" dirty="0">
                <a:ln>
                  <a:noFill/>
                </a:ln>
                <a:effectLst/>
                <a:uLnTx/>
                <a:uFillTx/>
                <a:cs typeface="+mn-ea"/>
                <a:sym typeface="+mn-ea"/>
              </a:rPr>
              <a:t>后车牌识别</a:t>
            </a:r>
            <a:endParaRPr lang="en-US" altLang="zh-CN" noProof="0" dirty="0">
              <a:ln>
                <a:noFill/>
              </a:ln>
              <a:solidFill>
                <a:srgbClr val="004F99"/>
              </a:solidFill>
              <a:effectLst/>
              <a:uLnTx/>
              <a:uFillTx/>
              <a:cs typeface="+mn-ea"/>
              <a:sym typeface="+mn-ea"/>
            </a:endParaRPr>
          </a:p>
        </p:txBody>
      </p:sp>
      <p:sp>
        <p:nvSpPr>
          <p:cNvPr id="31" name="矩形 30"/>
          <p:cNvSpPr/>
          <p:nvPr/>
        </p:nvSpPr>
        <p:spPr>
          <a:xfrm>
            <a:off x="459105" y="1301115"/>
            <a:ext cx="5469890" cy="5192395"/>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72200" y="258254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47435" y="226377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487680" y="4705350"/>
            <a:ext cx="5441950" cy="156845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rPr>
              <a:t>方案描述：</a:t>
            </a:r>
            <a:endParaRPr lang="zh-CN" altLang="en-US" sz="1600" b="1">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利用</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右上方摄像头</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对车尾区域进行监控，</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通过设置电子围栏可以实现对车辆的车牌进行识别。在识别到车牌和电子围栏发生重合关系后，判断为车辆驶入。</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流程开始。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39"/>
          <p:cNvSpPr txBox="1"/>
          <p:nvPr/>
        </p:nvSpPr>
        <p:spPr>
          <a:xfrm>
            <a:off x="6375400" y="2212975"/>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6172200" y="350456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172200" y="318452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6400165" y="3124200"/>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识别流程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172200" y="2588260"/>
            <a:ext cx="5782945" cy="46037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识别后车牌在指定位置区域内。</a:t>
            </a:r>
            <a:endParaRPr lang="zh-CN" altLang="en-US" sz="160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564515" y="1567815"/>
            <a:ext cx="2594610"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二维图（摄像头位置）</a:t>
            </a:r>
            <a:endParaRPr lang="zh-CN" altLang="en-US">
              <a:solidFill>
                <a:schemeClr val="tx1"/>
              </a:solidFill>
            </a:endParaRPr>
          </a:p>
        </p:txBody>
      </p:sp>
      <p:sp>
        <p:nvSpPr>
          <p:cNvPr id="7" name="矩形 6"/>
          <p:cNvSpPr/>
          <p:nvPr/>
        </p:nvSpPr>
        <p:spPr>
          <a:xfrm>
            <a:off x="3412490" y="1567815"/>
            <a:ext cx="2390775"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现实场景图</a:t>
            </a:r>
            <a:endParaRPr lang="zh-CN" altLang="en-US">
              <a:solidFill>
                <a:schemeClr val="tx1"/>
              </a:solidFill>
            </a:endParaRPr>
          </a:p>
        </p:txBody>
      </p:sp>
      <p:sp>
        <p:nvSpPr>
          <p:cNvPr id="25" name="文本框 24"/>
          <p:cNvSpPr txBox="1"/>
          <p:nvPr/>
        </p:nvSpPr>
        <p:spPr>
          <a:xfrm>
            <a:off x="617220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后车牌</a:t>
            </a:r>
            <a:endParaRPr lang="zh-CN" altLang="en-US" sz="1600">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8853805"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指定位置区域</a:t>
            </a:r>
            <a:endParaRPr lang="zh-CN" altLang="en-US" sz="160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172200" y="3516630"/>
            <a:ext cx="5782945" cy="304609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前置流程：无</a:t>
            </a:r>
            <a:endParaRPr lang="zh-CN" altLang="en-US" sz="1600">
              <a:latin typeface="微软雅黑" panose="020B0503020204020204" pitchFamily="34" charset="-122"/>
              <a:ea typeface="微软雅黑" panose="020B0503020204020204" pitchFamily="34" charset="-122"/>
            </a:endParaRPr>
          </a:p>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流程说明：</a:t>
            </a:r>
            <a:endParaRPr lang="zh-CN" altLang="en-US" sz="1600">
              <a:latin typeface="微软雅黑" panose="020B0503020204020204" pitchFamily="34" charset="-122"/>
              <a:ea typeface="微软雅黑" panose="020B0503020204020204" pitchFamily="34" charset="-122"/>
              <a:sym typeface="+mn-ea"/>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sym typeface="+mn-ea"/>
              </a:rPr>
              <a:t>）车辆驶入指定位置区域后，开始计时</a:t>
            </a:r>
            <a:r>
              <a:rPr lang="en-US" altLang="zh-CN" sz="1600">
                <a:latin typeface="微软雅黑" panose="020B0503020204020204" pitchFamily="34" charset="-122"/>
                <a:ea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sym typeface="+mn-ea"/>
              </a:rPr>
              <a:t>并识别车辆后车牌。（</a:t>
            </a:r>
            <a:r>
              <a:rPr lang="en-US" altLang="zh-CN" sz="1600">
                <a:latin typeface="微软雅黑" panose="020B0503020204020204" pitchFamily="34" charset="-122"/>
                <a:ea typeface="微软雅黑" panose="020B0503020204020204" pitchFamily="34" charset="-122"/>
                <a:sym typeface="+mn-ea"/>
              </a:rPr>
              <a:t>2</a:t>
            </a:r>
            <a:r>
              <a:rPr lang="zh-CN" altLang="en-US" sz="1600">
                <a:latin typeface="微软雅黑" panose="020B0503020204020204" pitchFamily="34" charset="-122"/>
                <a:ea typeface="微软雅黑" panose="020B0503020204020204" pitchFamily="34" charset="-122"/>
                <a:sym typeface="+mn-ea"/>
              </a:rPr>
              <a:t>）</a:t>
            </a:r>
            <a:r>
              <a:rPr lang="zh-CN" altLang="en-US" sz="1600">
                <a:latin typeface="微软雅黑" panose="020B0503020204020204" pitchFamily="34" charset="-122"/>
                <a:ea typeface="微软雅黑" panose="020B0503020204020204" pitchFamily="34" charset="-122"/>
              </a:rPr>
              <a:t>当后车牌和指定位置区域重合时开始计时</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，计时</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超过</a:t>
            </a:r>
            <a:r>
              <a:rPr lang="en-US" altLang="zh-CN" sz="1600">
                <a:latin typeface="微软雅黑" panose="020B0503020204020204" pitchFamily="34" charset="-122"/>
                <a:ea typeface="微软雅黑" panose="020B0503020204020204" pitchFamily="34" charset="-122"/>
              </a:rPr>
              <a:t>5</a:t>
            </a:r>
            <a:r>
              <a:rPr lang="zh-CN" altLang="en-US" sz="1600">
                <a:latin typeface="微软雅黑" panose="020B0503020204020204" pitchFamily="34" charset="-122"/>
                <a:ea typeface="微软雅黑" panose="020B0503020204020204" pitchFamily="34" charset="-122"/>
              </a:rPr>
              <a:t>秒时将“后车牌识别车辆驶入”流程已完成的信息传到前台；</a:t>
            </a:r>
            <a:endParaRPr lang="zh-CN" altLang="en-US" sz="1600">
              <a:latin typeface="微软雅黑" panose="020B0503020204020204" pitchFamily="34" charset="-122"/>
              <a:ea typeface="微软雅黑" panose="020B0503020204020204" pitchFamily="34" charset="-122"/>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rPr>
              <a:t>）当车辆驶入但后车牌未在指定位置区域且计时</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大于</a:t>
            </a:r>
            <a:r>
              <a:rPr lang="en-US" altLang="zh-CN" sz="1600">
                <a:latin typeface="微软雅黑" panose="020B0503020204020204" pitchFamily="34" charset="-122"/>
                <a:ea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rPr>
              <a:t>分钟时，则发送“车辆未停入指定区域”的告警提示。</a:t>
            </a:r>
            <a:endParaRPr lang="zh-CN" altLang="en-US" sz="1600">
              <a:latin typeface="微软雅黑" panose="020B0503020204020204" pitchFamily="34" charset="-122"/>
              <a:ea typeface="微软雅黑" panose="020B0503020204020204" pitchFamily="34" charset="-122"/>
            </a:endParaRPr>
          </a:p>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后续流程：人员静电释放、交钥匙、放置三角木（无顺序）。</a:t>
            </a:r>
            <a:endParaRPr lang="zh-CN" altLang="en-US" sz="16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64515" y="1564005"/>
            <a:ext cx="2620010" cy="3175000"/>
          </a:xfrm>
          <a:prstGeom prst="rect">
            <a:avLst/>
          </a:prstGeom>
        </p:spPr>
      </p:pic>
      <p:pic>
        <p:nvPicPr>
          <p:cNvPr id="8" name="图片 7"/>
          <p:cNvPicPr>
            <a:picLocks noChangeAspect="1"/>
          </p:cNvPicPr>
          <p:nvPr/>
        </p:nvPicPr>
        <p:blipFill>
          <a:blip r:embed="rId2"/>
          <a:stretch>
            <a:fillRect/>
          </a:stretch>
        </p:blipFill>
        <p:spPr>
          <a:xfrm>
            <a:off x="3412490" y="1567815"/>
            <a:ext cx="2391410" cy="3171190"/>
          </a:xfrm>
          <a:prstGeom prst="rect">
            <a:avLst/>
          </a:prstGeom>
        </p:spPr>
      </p:pic>
      <p:sp>
        <p:nvSpPr>
          <p:cNvPr id="9" name="矩形 8"/>
          <p:cNvSpPr/>
          <p:nvPr/>
        </p:nvSpPr>
        <p:spPr>
          <a:xfrm>
            <a:off x="3815715" y="2594610"/>
            <a:ext cx="786765" cy="82359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411220" y="2497455"/>
            <a:ext cx="2061210" cy="143637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12282"/>
            <a:ext cx="10515600" cy="761628"/>
          </a:xfrm>
        </p:spPr>
        <p:txBody>
          <a:bodyPr>
            <a:normAutofit/>
          </a:bodyPr>
          <a:lstStyle/>
          <a:p>
            <a:r>
              <a:rPr lang="zh-CN" altLang="en-US" noProof="0" dirty="0">
                <a:ln>
                  <a:noFill/>
                </a:ln>
                <a:solidFill>
                  <a:srgbClr val="004F99"/>
                </a:solidFill>
                <a:effectLst/>
                <a:uLnTx/>
                <a:uFillTx/>
                <a:cs typeface="+mn-ea"/>
                <a:sym typeface="+mn-ea"/>
              </a:rPr>
              <a:t>人员静电释放</a:t>
            </a:r>
            <a:endParaRPr lang="zh-CN" altLang="en-US" noProof="0" dirty="0">
              <a:ln>
                <a:noFill/>
              </a:ln>
              <a:solidFill>
                <a:srgbClr val="004F99"/>
              </a:solidFill>
              <a:effectLst/>
              <a:uLnTx/>
              <a:uFillTx/>
              <a:cs typeface="+mn-ea"/>
              <a:sym typeface="+mn-ea"/>
            </a:endParaRPr>
          </a:p>
        </p:txBody>
      </p:sp>
      <p:sp>
        <p:nvSpPr>
          <p:cNvPr id="31" name="矩形 30"/>
          <p:cNvSpPr/>
          <p:nvPr/>
        </p:nvSpPr>
        <p:spPr>
          <a:xfrm>
            <a:off x="459105" y="1301115"/>
            <a:ext cx="5469890" cy="5279390"/>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72200" y="258254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47435" y="222948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487680" y="4705350"/>
            <a:ext cx="5326380" cy="156845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sym typeface="+mn-ea"/>
              </a:rPr>
              <a:t>方案描述：</a:t>
            </a:r>
            <a:endParaRPr lang="zh-CN" altLang="en-US" sz="1600" b="1">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利用右上方摄像头</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对静电球进行监控，通过判断静电球和手臂之间的关系，进行识别。判断人员是否进行了静电释放操作。</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39"/>
          <p:cNvSpPr txBox="1"/>
          <p:nvPr/>
        </p:nvSpPr>
        <p:spPr>
          <a:xfrm>
            <a:off x="6375400" y="2212975"/>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6172200" y="35490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172200" y="318325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6400165" y="3122930"/>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识别流程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172200" y="2589530"/>
            <a:ext cx="5782945" cy="46037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手臂放在静电释放装置上。</a:t>
            </a:r>
            <a:endParaRPr lang="zh-CN" altLang="en-US" sz="160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564515" y="1567815"/>
            <a:ext cx="2594610"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二维图（摄像头位置）</a:t>
            </a:r>
            <a:endParaRPr lang="zh-CN" altLang="en-US">
              <a:solidFill>
                <a:schemeClr val="tx1"/>
              </a:solidFill>
            </a:endParaRPr>
          </a:p>
        </p:txBody>
      </p:sp>
      <p:sp>
        <p:nvSpPr>
          <p:cNvPr id="7" name="矩形 6"/>
          <p:cNvSpPr/>
          <p:nvPr/>
        </p:nvSpPr>
        <p:spPr>
          <a:xfrm>
            <a:off x="3412490" y="1567815"/>
            <a:ext cx="2390775"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现实场景图</a:t>
            </a:r>
            <a:endParaRPr lang="zh-CN" altLang="en-US">
              <a:solidFill>
                <a:schemeClr val="tx1"/>
              </a:solidFill>
            </a:endParaRPr>
          </a:p>
        </p:txBody>
      </p:sp>
      <p:sp>
        <p:nvSpPr>
          <p:cNvPr id="25" name="文本框 24"/>
          <p:cNvSpPr txBox="1"/>
          <p:nvPr/>
        </p:nvSpPr>
        <p:spPr>
          <a:xfrm>
            <a:off x="617220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手臂</a:t>
            </a:r>
            <a:endParaRPr lang="zh-CN" altLang="en-US" sz="1600">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7318375"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静电释放装置</a:t>
            </a:r>
            <a:endParaRPr lang="zh-CN" altLang="en-US" sz="160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172200" y="3550285"/>
            <a:ext cx="5782945" cy="304609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前置流程：后车牌判断车辆驶入。</a:t>
            </a:r>
            <a:r>
              <a:rPr lang="zh-CN" altLang="en-US" sz="1600">
                <a:latin typeface="微软雅黑" panose="020B0503020204020204" pitchFamily="34" charset="-122"/>
                <a:ea typeface="微软雅黑" panose="020B0503020204020204" pitchFamily="34" charset="-122"/>
                <a:sym typeface="+mn-ea"/>
              </a:rPr>
              <a:t>后续流程：喷壶试漏。</a:t>
            </a:r>
            <a:endParaRPr lang="zh-CN" altLang="en-US" sz="1600">
              <a:latin typeface="微软雅黑" panose="020B0503020204020204" pitchFamily="34" charset="-122"/>
              <a:ea typeface="微软雅黑" panose="020B0503020204020204" pitchFamily="34" charset="-122"/>
            </a:endParaRPr>
          </a:p>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流程说明：</a:t>
            </a:r>
            <a:endParaRPr lang="zh-CN" altLang="en-US" sz="1600">
              <a:latin typeface="微软雅黑" panose="020B0503020204020204" pitchFamily="34" charset="-122"/>
              <a:ea typeface="微软雅黑" panose="020B0503020204020204" pitchFamily="34" charset="-122"/>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）识别作业区域人数；</a:t>
            </a:r>
            <a:endParaRPr lang="zh-CN" altLang="en-US" sz="1600">
              <a:latin typeface="微软雅黑" panose="020B0503020204020204" pitchFamily="34" charset="-122"/>
              <a:ea typeface="微软雅黑" panose="020B0503020204020204" pitchFamily="34" charset="-122"/>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）识别手臂放在静电释放装置上的次数；</a:t>
            </a:r>
            <a:endParaRPr lang="zh-CN" altLang="en-US" sz="1600">
              <a:latin typeface="微软雅黑" panose="020B0503020204020204" pitchFamily="34" charset="-122"/>
              <a:ea typeface="微软雅黑" panose="020B0503020204020204" pitchFamily="34" charset="-122"/>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rPr>
              <a:t>）当手臂放静电释放装置上的次数</a:t>
            </a:r>
            <a:r>
              <a:rPr lang="en-US" altLang="zh-CN" sz="1600">
                <a:latin typeface="微软雅黑" panose="020B0503020204020204" pitchFamily="34" charset="-122"/>
                <a:ea typeface="微软雅黑" panose="020B0503020204020204" pitchFamily="34" charset="-122"/>
              </a:rPr>
              <a:t>&gt;=</a:t>
            </a:r>
            <a:r>
              <a:rPr lang="zh-CN" altLang="en-US" sz="1600">
                <a:latin typeface="微软雅黑" panose="020B0503020204020204" pitchFamily="34" charset="-122"/>
                <a:ea typeface="微软雅黑" panose="020B0503020204020204" pitchFamily="34" charset="-122"/>
              </a:rPr>
              <a:t>作业区域人数时，将“人员静电释放”流程已完成传到前台；</a:t>
            </a:r>
            <a:endParaRPr lang="zh-CN" altLang="en-US" sz="1600">
              <a:latin typeface="微软雅黑" panose="020B0503020204020204" pitchFamily="34" charset="-122"/>
              <a:ea typeface="微软雅黑" panose="020B0503020204020204" pitchFamily="34" charset="-122"/>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4</a:t>
            </a:r>
            <a:r>
              <a:rPr lang="zh-CN" altLang="en-US" sz="1600">
                <a:latin typeface="微软雅黑" panose="020B0503020204020204" pitchFamily="34" charset="-122"/>
                <a:ea typeface="微软雅黑" panose="020B0503020204020204" pitchFamily="34" charset="-122"/>
              </a:rPr>
              <a:t>）若次数</a:t>
            </a:r>
            <a:r>
              <a:rPr lang="en-US" altLang="zh-CN" sz="1600">
                <a:latin typeface="微软雅黑" panose="020B0503020204020204" pitchFamily="34" charset="-122"/>
                <a:ea typeface="微软雅黑" panose="020B0503020204020204" pitchFamily="34" charset="-122"/>
              </a:rPr>
              <a:t>&lt;</a:t>
            </a:r>
            <a:r>
              <a:rPr lang="zh-CN" altLang="en-US" sz="1600">
                <a:latin typeface="微软雅黑" panose="020B0503020204020204" pitchFamily="34" charset="-122"/>
                <a:ea typeface="微软雅黑" panose="020B0503020204020204" pitchFamily="34" charset="-122"/>
              </a:rPr>
              <a:t>人数，且已识别到喷壶试漏的操作时，则</a:t>
            </a:r>
            <a:r>
              <a:rPr lang="zh-CN" altLang="en-US" sz="1600">
                <a:latin typeface="微软雅黑" panose="020B0503020204020204" pitchFamily="34" charset="-122"/>
                <a:ea typeface="微软雅黑" panose="020B0503020204020204" pitchFamily="34" charset="-122"/>
                <a:sym typeface="+mn-ea"/>
              </a:rPr>
              <a:t>发送“人员未静电释放”的告警。</a:t>
            </a:r>
            <a:endParaRPr lang="zh-CN" altLang="en-US" sz="1600">
              <a:latin typeface="微软雅黑" panose="020B0503020204020204" pitchFamily="34" charset="-122"/>
              <a:ea typeface="微软雅黑" panose="020B0503020204020204" pitchFamily="34" charset="-122"/>
            </a:endParaRPr>
          </a:p>
        </p:txBody>
      </p:sp>
      <p:sp>
        <p:nvSpPr>
          <p:cNvPr id="4" name="文本框 3"/>
          <p:cNvSpPr txBox="1"/>
          <p:nvPr/>
        </p:nvSpPr>
        <p:spPr>
          <a:xfrm>
            <a:off x="932180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人</a:t>
            </a:r>
            <a:endParaRPr lang="zh-CN" altLang="en-US" sz="160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1"/>
          <a:stretch>
            <a:fillRect/>
          </a:stretch>
        </p:blipFill>
        <p:spPr>
          <a:xfrm>
            <a:off x="564515" y="1567815"/>
            <a:ext cx="2595245" cy="3170555"/>
          </a:xfrm>
          <a:prstGeom prst="rect">
            <a:avLst/>
          </a:prstGeom>
        </p:spPr>
      </p:pic>
      <p:pic>
        <p:nvPicPr>
          <p:cNvPr id="9" name="图片 8"/>
          <p:cNvPicPr>
            <a:picLocks noChangeAspect="1"/>
          </p:cNvPicPr>
          <p:nvPr/>
        </p:nvPicPr>
        <p:blipFill>
          <a:blip r:embed="rId2"/>
          <a:stretch>
            <a:fillRect/>
          </a:stretch>
        </p:blipFill>
        <p:spPr>
          <a:xfrm>
            <a:off x="3431540" y="1567180"/>
            <a:ext cx="2371090" cy="3156585"/>
          </a:xfrm>
          <a:prstGeom prst="rect">
            <a:avLst/>
          </a:prstGeom>
        </p:spPr>
      </p:pic>
      <p:sp>
        <p:nvSpPr>
          <p:cNvPr id="11" name="矩形 10"/>
          <p:cNvSpPr/>
          <p:nvPr/>
        </p:nvSpPr>
        <p:spPr>
          <a:xfrm>
            <a:off x="4665980" y="1864360"/>
            <a:ext cx="519430" cy="143637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12282"/>
            <a:ext cx="10515600" cy="761628"/>
          </a:xfrm>
        </p:spPr>
        <p:txBody>
          <a:bodyPr>
            <a:normAutofit/>
          </a:bodyPr>
          <a:lstStyle/>
          <a:p>
            <a:r>
              <a:rPr lang="zh-CN" altLang="en-US" noProof="0" dirty="0">
                <a:ln>
                  <a:noFill/>
                </a:ln>
                <a:solidFill>
                  <a:srgbClr val="004F99"/>
                </a:solidFill>
                <a:effectLst/>
                <a:uLnTx/>
                <a:uFillTx/>
                <a:cs typeface="+mn-ea"/>
                <a:sym typeface="+mn-ea"/>
              </a:rPr>
              <a:t>交钥匙</a:t>
            </a:r>
            <a:endParaRPr lang="zh-CN" altLang="en-US" noProof="0" dirty="0">
              <a:ln>
                <a:noFill/>
              </a:ln>
              <a:solidFill>
                <a:srgbClr val="004F99"/>
              </a:solidFill>
              <a:effectLst/>
              <a:uLnTx/>
              <a:uFillTx/>
              <a:cs typeface="+mn-ea"/>
              <a:sym typeface="+mn-ea"/>
            </a:endParaRPr>
          </a:p>
        </p:txBody>
      </p:sp>
      <p:sp>
        <p:nvSpPr>
          <p:cNvPr id="31" name="矩形 30"/>
          <p:cNvSpPr/>
          <p:nvPr/>
        </p:nvSpPr>
        <p:spPr>
          <a:xfrm>
            <a:off x="459105" y="1301115"/>
            <a:ext cx="5469890" cy="5282565"/>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72200" y="258254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47435" y="222948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375400" y="2212975"/>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172200" y="2588260"/>
            <a:ext cx="5782945" cy="46037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识别到钥匙在钥匙盒中。</a:t>
            </a:r>
            <a:endParaRPr lang="zh-CN" altLang="en-US" sz="160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564515" y="1567815"/>
            <a:ext cx="2594610"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二维图（摄像头位置）</a:t>
            </a:r>
            <a:endParaRPr lang="zh-CN" altLang="en-US">
              <a:solidFill>
                <a:schemeClr val="tx1"/>
              </a:solidFill>
            </a:endParaRPr>
          </a:p>
        </p:txBody>
      </p:sp>
      <p:sp>
        <p:nvSpPr>
          <p:cNvPr id="7" name="矩形 6"/>
          <p:cNvSpPr/>
          <p:nvPr/>
        </p:nvSpPr>
        <p:spPr>
          <a:xfrm>
            <a:off x="3412490" y="1567815"/>
            <a:ext cx="2390775"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现实场景图</a:t>
            </a:r>
            <a:endParaRPr lang="zh-CN" altLang="en-US">
              <a:solidFill>
                <a:schemeClr val="tx1"/>
              </a:solidFill>
            </a:endParaRPr>
          </a:p>
        </p:txBody>
      </p:sp>
      <p:sp>
        <p:nvSpPr>
          <p:cNvPr id="25" name="文本框 24"/>
          <p:cNvSpPr txBox="1"/>
          <p:nvPr/>
        </p:nvSpPr>
        <p:spPr>
          <a:xfrm>
            <a:off x="617220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钥匙</a:t>
            </a:r>
            <a:endParaRPr lang="zh-CN" altLang="en-US" sz="1600">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7214235"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钥匙盒</a:t>
            </a:r>
            <a:endParaRPr lang="en-US" altLang="zh-CN" sz="1600">
              <a:latin typeface="微软雅黑" panose="020B0503020204020204" pitchFamily="34" charset="-122"/>
              <a:ea typeface="微软雅黑" panose="020B0503020204020204" pitchFamily="34" charset="-122"/>
              <a:sym typeface="+mn-ea"/>
            </a:endParaRPr>
          </a:p>
        </p:txBody>
      </p:sp>
      <p:cxnSp>
        <p:nvCxnSpPr>
          <p:cNvPr id="8" name="直接连接符 7"/>
          <p:cNvCxnSpPr/>
          <p:nvPr/>
        </p:nvCxnSpPr>
        <p:spPr>
          <a:xfrm>
            <a:off x="6172200" y="358330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172200" y="321754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文本框 9"/>
          <p:cNvSpPr txBox="1"/>
          <p:nvPr/>
        </p:nvSpPr>
        <p:spPr>
          <a:xfrm>
            <a:off x="6400165" y="3157220"/>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识别流程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172200" y="3616960"/>
            <a:ext cx="5782945" cy="304609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前置流程：后车牌判断车辆驶入。</a:t>
            </a:r>
            <a:r>
              <a:rPr lang="zh-CN" altLang="en-US" sz="1600">
                <a:latin typeface="微软雅黑" panose="020B0503020204020204" pitchFamily="34" charset="-122"/>
                <a:ea typeface="微软雅黑" panose="020B0503020204020204" pitchFamily="34" charset="-122"/>
                <a:sym typeface="+mn-ea"/>
              </a:rPr>
              <a:t>后续流程：喷壶试漏</a:t>
            </a:r>
            <a:endParaRPr lang="zh-CN" altLang="en-US" sz="1600">
              <a:latin typeface="微软雅黑" panose="020B0503020204020204" pitchFamily="34" charset="-122"/>
              <a:ea typeface="微软雅黑" panose="020B0503020204020204" pitchFamily="34" charset="-122"/>
            </a:endParaRPr>
          </a:p>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流程说明：</a:t>
            </a:r>
            <a:endParaRPr lang="zh-CN" altLang="en-US" sz="1600">
              <a:latin typeface="微软雅黑" panose="020B0503020204020204" pitchFamily="34" charset="-122"/>
              <a:ea typeface="微软雅黑" panose="020B0503020204020204" pitchFamily="34" charset="-122"/>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）当识别到钥匙在钥匙盒里，则</a:t>
            </a:r>
            <a:r>
              <a:rPr lang="zh-CN" altLang="en-US" sz="1600">
                <a:latin typeface="微软雅黑" panose="020B0503020204020204" pitchFamily="34" charset="-122"/>
                <a:ea typeface="微软雅黑" panose="020B0503020204020204" pitchFamily="34" charset="-122"/>
                <a:sym typeface="+mn-ea"/>
              </a:rPr>
              <a:t>将“交钥匙”流程已完成传到前台；</a:t>
            </a:r>
            <a:endParaRPr lang="zh-CN" altLang="en-US" sz="1600">
              <a:latin typeface="微软雅黑" panose="020B0503020204020204" pitchFamily="34" charset="-122"/>
              <a:ea typeface="微软雅黑" panose="020B0503020204020204" pitchFamily="34" charset="-122"/>
              <a:sym typeface="+mn-ea"/>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sym typeface="+mn-ea"/>
              </a:rPr>
              <a:t>2</a:t>
            </a:r>
            <a:r>
              <a:rPr lang="zh-CN" altLang="en-US" sz="1600">
                <a:latin typeface="微软雅黑" panose="020B0503020204020204" pitchFamily="34" charset="-122"/>
                <a:ea typeface="微软雅黑" panose="020B0503020204020204" pitchFamily="34" charset="-122"/>
                <a:sym typeface="+mn-ea"/>
              </a:rPr>
              <a:t>）若未识别到（</a:t>
            </a:r>
            <a:r>
              <a:rPr lang="en-US" altLang="zh-CN" sz="1600">
                <a:latin typeface="微软雅黑" panose="020B0503020204020204" pitchFamily="34" charset="-122"/>
                <a:ea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sym typeface="+mn-ea"/>
              </a:rPr>
              <a:t>）但已识别到喷壶试漏的操作时，则发送“未交钥匙”的告警；</a:t>
            </a:r>
            <a:endParaRPr lang="zh-CN" altLang="en-US" sz="1600">
              <a:latin typeface="微软雅黑" panose="020B0503020204020204" pitchFamily="34" charset="-122"/>
              <a:ea typeface="微软雅黑" panose="020B0503020204020204" pitchFamily="34" charset="-122"/>
              <a:sym typeface="+mn-ea"/>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sym typeface="+mn-ea"/>
              </a:rPr>
              <a:t>3</a:t>
            </a:r>
            <a:r>
              <a:rPr lang="zh-CN" altLang="en-US" sz="1600">
                <a:latin typeface="微软雅黑" panose="020B0503020204020204" pitchFamily="34" charset="-122"/>
                <a:ea typeface="微软雅黑" panose="020B0503020204020204" pitchFamily="34" charset="-122"/>
                <a:sym typeface="+mn-ea"/>
              </a:rPr>
              <a:t>）在交钥匙完成后到三角木归位完成前，需全程判断（</a:t>
            </a:r>
            <a:r>
              <a:rPr lang="en-US" altLang="zh-CN" sz="1600">
                <a:latin typeface="微软雅黑" panose="020B0503020204020204" pitchFamily="34" charset="-122"/>
                <a:ea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sym typeface="+mn-ea"/>
              </a:rPr>
              <a:t>），当不满足（</a:t>
            </a:r>
            <a:r>
              <a:rPr lang="en-US" altLang="zh-CN" sz="1600">
                <a:latin typeface="微软雅黑" panose="020B0503020204020204" pitchFamily="34" charset="-122"/>
                <a:ea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sym typeface="+mn-ea"/>
              </a:rPr>
              <a:t>）时，发送“未交钥匙”的告警；</a:t>
            </a:r>
            <a:endParaRPr lang="zh-CN" altLang="en-US" sz="16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64515" y="1567815"/>
            <a:ext cx="2632075" cy="3138170"/>
          </a:xfrm>
          <a:prstGeom prst="rect">
            <a:avLst/>
          </a:prstGeom>
        </p:spPr>
      </p:pic>
      <p:pic>
        <p:nvPicPr>
          <p:cNvPr id="13" name="图片 12"/>
          <p:cNvPicPr>
            <a:picLocks noChangeAspect="1"/>
          </p:cNvPicPr>
          <p:nvPr/>
        </p:nvPicPr>
        <p:blipFill>
          <a:blip r:embed="rId2"/>
          <a:stretch>
            <a:fillRect/>
          </a:stretch>
        </p:blipFill>
        <p:spPr>
          <a:xfrm>
            <a:off x="3413125" y="1567815"/>
            <a:ext cx="2361565" cy="3152140"/>
          </a:xfrm>
          <a:prstGeom prst="rect">
            <a:avLst/>
          </a:prstGeom>
        </p:spPr>
      </p:pic>
      <p:sp>
        <p:nvSpPr>
          <p:cNvPr id="14" name="矩形 13"/>
          <p:cNvSpPr/>
          <p:nvPr/>
        </p:nvSpPr>
        <p:spPr>
          <a:xfrm>
            <a:off x="3709670" y="2463165"/>
            <a:ext cx="1886585" cy="147701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234815" y="2994660"/>
            <a:ext cx="659130" cy="679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87680" y="4705350"/>
            <a:ext cx="5316220" cy="156845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sym typeface="+mn-ea"/>
              </a:rPr>
              <a:t>方案描述：</a:t>
            </a:r>
            <a:endParaRPr lang="zh-CN" altLang="en-US" sz="1600" b="1">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利用右上方摄像头</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对钥匙盒子和盒子中的物体进行监控，通过钥匙盒和钥匙之间的关系，进行识别，判断出钥匙和钥匙盒是否处于同一位置。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12282"/>
            <a:ext cx="10515600" cy="761628"/>
          </a:xfrm>
        </p:spPr>
        <p:txBody>
          <a:bodyPr>
            <a:normAutofit/>
          </a:bodyPr>
          <a:lstStyle/>
          <a:p>
            <a:r>
              <a:rPr lang="zh-CN" altLang="en-US" noProof="0" dirty="0">
                <a:ln>
                  <a:noFill/>
                </a:ln>
                <a:solidFill>
                  <a:srgbClr val="004F99"/>
                </a:solidFill>
                <a:effectLst/>
                <a:uLnTx/>
                <a:uFillTx/>
                <a:cs typeface="+mn-ea"/>
                <a:sym typeface="+mn-ea"/>
              </a:rPr>
              <a:t>放置三角木</a:t>
            </a:r>
            <a:endParaRPr lang="zh-CN" altLang="en-US" noProof="0" dirty="0">
              <a:ln>
                <a:noFill/>
              </a:ln>
              <a:solidFill>
                <a:srgbClr val="004F99"/>
              </a:solidFill>
              <a:effectLst/>
              <a:uLnTx/>
              <a:uFillTx/>
              <a:cs typeface="+mn-ea"/>
              <a:sym typeface="+mn-ea"/>
            </a:endParaRPr>
          </a:p>
        </p:txBody>
      </p:sp>
      <p:sp>
        <p:nvSpPr>
          <p:cNvPr id="31" name="矩形 30"/>
          <p:cNvSpPr/>
          <p:nvPr/>
        </p:nvSpPr>
        <p:spPr>
          <a:xfrm>
            <a:off x="459105" y="1301115"/>
            <a:ext cx="5469890" cy="5288915"/>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72200" y="258254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47435" y="222948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375400" y="2212975"/>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6172200" y="354774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172200" y="318198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6400165" y="3121660"/>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识别流程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172200" y="2588895"/>
            <a:ext cx="5782945" cy="46037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识别三角木放置区域内没有三角木。</a:t>
            </a:r>
            <a:endParaRPr lang="zh-CN" altLang="en-US" sz="160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564515" y="1567815"/>
            <a:ext cx="2594610"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二维图（摄像头位置）</a:t>
            </a:r>
            <a:endParaRPr lang="zh-CN" altLang="en-US">
              <a:solidFill>
                <a:schemeClr val="tx1"/>
              </a:solidFill>
            </a:endParaRPr>
          </a:p>
        </p:txBody>
      </p:sp>
      <p:sp>
        <p:nvSpPr>
          <p:cNvPr id="7" name="矩形 6"/>
          <p:cNvSpPr/>
          <p:nvPr/>
        </p:nvSpPr>
        <p:spPr>
          <a:xfrm>
            <a:off x="3412490" y="1567815"/>
            <a:ext cx="2390775"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现实场景图</a:t>
            </a:r>
            <a:endParaRPr lang="zh-CN" altLang="en-US">
              <a:solidFill>
                <a:schemeClr val="tx1"/>
              </a:solidFill>
            </a:endParaRPr>
          </a:p>
        </p:txBody>
      </p:sp>
      <p:sp>
        <p:nvSpPr>
          <p:cNvPr id="25" name="文本框 24"/>
          <p:cNvSpPr txBox="1"/>
          <p:nvPr/>
        </p:nvSpPr>
        <p:spPr>
          <a:xfrm>
            <a:off x="617220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三角木</a:t>
            </a:r>
            <a:endParaRPr lang="zh-CN" altLang="en-US" sz="1600">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8853805"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三角木放置区域</a:t>
            </a:r>
            <a:endParaRPr lang="zh-CN" altLang="en-US" sz="160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3412490" y="1546225"/>
            <a:ext cx="2391410" cy="3169920"/>
          </a:xfrm>
          <a:prstGeom prst="rect">
            <a:avLst/>
          </a:prstGeom>
        </p:spPr>
      </p:pic>
      <p:sp>
        <p:nvSpPr>
          <p:cNvPr id="11" name="文本框 10"/>
          <p:cNvSpPr txBox="1"/>
          <p:nvPr/>
        </p:nvSpPr>
        <p:spPr>
          <a:xfrm>
            <a:off x="6172200" y="3548380"/>
            <a:ext cx="5782945" cy="304609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前置流程：后车牌判断车辆驶入。</a:t>
            </a:r>
            <a:r>
              <a:rPr lang="zh-CN" altLang="en-US" sz="1600">
                <a:latin typeface="微软雅黑" panose="020B0503020204020204" pitchFamily="34" charset="-122"/>
                <a:ea typeface="微软雅黑" panose="020B0503020204020204" pitchFamily="34" charset="-122"/>
                <a:sym typeface="+mn-ea"/>
              </a:rPr>
              <a:t>后续流程：喷壶试漏</a:t>
            </a:r>
            <a:endParaRPr lang="zh-CN" altLang="en-US" sz="1600">
              <a:latin typeface="微软雅黑" panose="020B0503020204020204" pitchFamily="34" charset="-122"/>
              <a:ea typeface="微软雅黑" panose="020B0503020204020204" pitchFamily="34" charset="-122"/>
            </a:endParaRPr>
          </a:p>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流程说明：</a:t>
            </a:r>
            <a:endParaRPr lang="zh-CN" altLang="en-US" sz="1600">
              <a:latin typeface="微软雅黑" panose="020B0503020204020204" pitchFamily="34" charset="-122"/>
              <a:ea typeface="微软雅黑" panose="020B0503020204020204" pitchFamily="34" charset="-122"/>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）当识别到三角木放置区域里没有三角木时，</a:t>
            </a:r>
            <a:r>
              <a:rPr lang="zh-CN" altLang="en-US" sz="1600">
                <a:latin typeface="微软雅黑" panose="020B0503020204020204" pitchFamily="34" charset="-122"/>
                <a:ea typeface="微软雅黑" panose="020B0503020204020204" pitchFamily="34" charset="-122"/>
                <a:sym typeface="+mn-ea"/>
              </a:rPr>
              <a:t>将“放置三角木”流程已完成传到前台；</a:t>
            </a:r>
            <a:endParaRPr lang="zh-CN" altLang="en-US" sz="1600">
              <a:latin typeface="微软雅黑" panose="020B0503020204020204" pitchFamily="34" charset="-122"/>
              <a:ea typeface="微软雅黑" panose="020B0503020204020204" pitchFamily="34" charset="-122"/>
              <a:sym typeface="+mn-ea"/>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sym typeface="+mn-ea"/>
              </a:rPr>
              <a:t>2</a:t>
            </a:r>
            <a:r>
              <a:rPr lang="zh-CN" altLang="en-US" sz="1600">
                <a:latin typeface="微软雅黑" panose="020B0503020204020204" pitchFamily="34" charset="-122"/>
                <a:ea typeface="微软雅黑" panose="020B0503020204020204" pitchFamily="34" charset="-122"/>
                <a:sym typeface="+mn-ea"/>
              </a:rPr>
              <a:t>）若未识别到（</a:t>
            </a:r>
            <a:r>
              <a:rPr lang="en-US" altLang="zh-CN" sz="1600">
                <a:latin typeface="微软雅黑" panose="020B0503020204020204" pitchFamily="34" charset="-122"/>
                <a:ea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sym typeface="+mn-ea"/>
              </a:rPr>
              <a:t>）但已识别到喷壶试漏的操作时，则发送“未放置三角木”的告警；</a:t>
            </a:r>
            <a:endParaRPr lang="zh-CN" altLang="en-US" sz="1600">
              <a:latin typeface="微软雅黑" panose="020B0503020204020204" pitchFamily="34" charset="-122"/>
              <a:ea typeface="微软雅黑" panose="020B0503020204020204" pitchFamily="34" charset="-122"/>
              <a:sym typeface="+mn-ea"/>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sym typeface="+mn-ea"/>
              </a:rPr>
              <a:t>3</a:t>
            </a:r>
            <a:r>
              <a:rPr lang="zh-CN" altLang="en-US" sz="1600">
                <a:latin typeface="微软雅黑" panose="020B0503020204020204" pitchFamily="34" charset="-122"/>
                <a:ea typeface="微软雅黑" panose="020B0503020204020204" pitchFamily="34" charset="-122"/>
                <a:sym typeface="+mn-ea"/>
              </a:rPr>
              <a:t>）在交钥匙完成后到三角木归位完成前，需全程判断（</a:t>
            </a:r>
            <a:r>
              <a:rPr lang="en-US" altLang="zh-CN" sz="1600">
                <a:latin typeface="微软雅黑" panose="020B0503020204020204" pitchFamily="34" charset="-122"/>
                <a:ea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sym typeface="+mn-ea"/>
              </a:rPr>
              <a:t>），当不满足（</a:t>
            </a:r>
            <a:r>
              <a:rPr lang="en-US" altLang="zh-CN" sz="1600">
                <a:latin typeface="微软雅黑" panose="020B0503020204020204" pitchFamily="34" charset="-122"/>
                <a:ea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sym typeface="+mn-ea"/>
              </a:rPr>
              <a:t>）时，发送“未放置三角木”的告警。</a:t>
            </a:r>
            <a:endParaRPr lang="zh-CN" altLang="en-US" sz="1600">
              <a:latin typeface="微软雅黑" panose="020B0503020204020204" pitchFamily="34" charset="-122"/>
              <a:ea typeface="微软雅黑" panose="020B0503020204020204" pitchFamily="34" charset="-122"/>
            </a:endParaRPr>
          </a:p>
        </p:txBody>
      </p:sp>
      <p:sp>
        <p:nvSpPr>
          <p:cNvPr id="16" name="文本框 15"/>
          <p:cNvSpPr txBox="1"/>
          <p:nvPr/>
        </p:nvSpPr>
        <p:spPr>
          <a:xfrm>
            <a:off x="487680" y="4705350"/>
            <a:ext cx="5316220" cy="156845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sym typeface="+mn-ea"/>
              </a:rPr>
              <a:t>方案描述：</a:t>
            </a:r>
            <a:endParaRPr lang="zh-CN" altLang="en-US" sz="1600" b="1">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利用右上方摄像头</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对三角木划定区域三角木进行监控，判断出三角木是否在三角木固定区域从而得到三角木是否被正确放置。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564515" y="1567815"/>
            <a:ext cx="2595245" cy="315404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12282"/>
            <a:ext cx="10515600" cy="761628"/>
          </a:xfrm>
        </p:spPr>
        <p:txBody>
          <a:bodyPr>
            <a:normAutofit/>
          </a:bodyPr>
          <a:lstStyle/>
          <a:p>
            <a:r>
              <a:rPr lang="zh-CN" altLang="en-US">
                <a:sym typeface="+mn-ea"/>
              </a:rPr>
              <a:t>喷壶试漏</a:t>
            </a:r>
            <a:endParaRPr lang="zh-CN" altLang="en-US">
              <a:sym typeface="+mn-ea"/>
            </a:endParaRPr>
          </a:p>
        </p:txBody>
      </p:sp>
      <p:sp>
        <p:nvSpPr>
          <p:cNvPr id="31" name="矩形 30"/>
          <p:cNvSpPr/>
          <p:nvPr/>
        </p:nvSpPr>
        <p:spPr>
          <a:xfrm>
            <a:off x="471170" y="1301115"/>
            <a:ext cx="5469890" cy="5441315"/>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281045" y="1604010"/>
            <a:ext cx="2542540" cy="2303780"/>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现实场景图</a:t>
            </a:r>
            <a:endParaRPr lang="zh-CN" altLang="en-US">
              <a:solidFill>
                <a:schemeClr val="tx1"/>
              </a:solidFill>
            </a:endParaRPr>
          </a:p>
        </p:txBody>
      </p:sp>
      <p:sp>
        <p:nvSpPr>
          <p:cNvPr id="47" name="文本框 46"/>
          <p:cNvSpPr txBox="1"/>
          <p:nvPr/>
        </p:nvSpPr>
        <p:spPr>
          <a:xfrm>
            <a:off x="555625" y="4233545"/>
            <a:ext cx="5313045" cy="156845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solidFill>
                  <a:schemeClr val="tx1"/>
                </a:solidFill>
                <a:latin typeface="微软雅黑" panose="020B0503020204020204" pitchFamily="34" charset="-122"/>
                <a:ea typeface="微软雅黑" panose="020B0503020204020204" pitchFamily="34" charset="-122"/>
              </a:rPr>
              <a:t>摄像头部署方案：</a:t>
            </a:r>
            <a:endParaRPr lang="zh-CN" altLang="en-US" sz="1600" b="1">
              <a:solidFill>
                <a:schemeClr val="tx1"/>
              </a:solidFill>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solidFill>
                  <a:schemeClr val="tx1"/>
                </a:solidFill>
                <a:latin typeface="微软雅黑" panose="020B0503020204020204" pitchFamily="34" charset="-122"/>
                <a:ea typeface="微软雅黑" panose="020B0503020204020204" pitchFamily="34" charset="-122"/>
              </a:rPr>
              <a:t>通过</a:t>
            </a:r>
            <a:r>
              <a:rPr lang="zh-CN" altLang="en-US" sz="1600" b="1">
                <a:solidFill>
                  <a:schemeClr val="tx1"/>
                </a:solidFill>
                <a:latin typeface="微软雅黑" panose="020B0503020204020204" pitchFamily="34" charset="-122"/>
                <a:ea typeface="微软雅黑" panose="020B0503020204020204" pitchFamily="34" charset="-122"/>
                <a:sym typeface="+mn-ea"/>
              </a:rPr>
              <a:t>右上方摄像头</a:t>
            </a:r>
            <a:r>
              <a:rPr lang="en-US" altLang="zh-CN" sz="1600" b="1">
                <a:solidFill>
                  <a:schemeClr val="tx1"/>
                </a:solidFill>
                <a:latin typeface="微软雅黑" panose="020B0503020204020204" pitchFamily="34" charset="-122"/>
                <a:ea typeface="微软雅黑" panose="020B0503020204020204" pitchFamily="34" charset="-122"/>
                <a:sym typeface="+mn-ea"/>
              </a:rPr>
              <a:t>2</a:t>
            </a:r>
            <a:r>
              <a:rPr lang="zh-CN" altLang="en-US" sz="1600" b="1">
                <a:solidFill>
                  <a:schemeClr val="tx1"/>
                </a:solidFill>
                <a:latin typeface="微软雅黑" panose="020B0503020204020204" pitchFamily="34" charset="-122"/>
                <a:ea typeface="微软雅黑" panose="020B0503020204020204" pitchFamily="34" charset="-122"/>
                <a:sym typeface="+mn-ea"/>
              </a:rPr>
              <a:t>、右上方摄像</a:t>
            </a:r>
            <a:r>
              <a:rPr lang="en-US" altLang="zh-CN" sz="1600" b="1">
                <a:solidFill>
                  <a:schemeClr val="tx1"/>
                </a:solidFill>
                <a:latin typeface="微软雅黑" panose="020B0503020204020204" pitchFamily="34" charset="-122"/>
                <a:ea typeface="微软雅黑" panose="020B0503020204020204" pitchFamily="34" charset="-122"/>
                <a:sym typeface="+mn-ea"/>
              </a:rPr>
              <a:t>6</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2</a:t>
            </a:r>
            <a:r>
              <a:rPr lang="zh-CN" altLang="en-US" sz="1600">
                <a:solidFill>
                  <a:schemeClr val="tx1"/>
                </a:solidFill>
                <a:latin typeface="微软雅黑" panose="020B0503020204020204" pitchFamily="34" charset="-122"/>
                <a:ea typeface="微软雅黑" panose="020B0503020204020204" pitchFamily="34" charset="-122"/>
              </a:rPr>
              <a:t>个不同角度来拍摄车辆法兰连接区域，同时拍摄到喷壶，手臂和法兰，进行三者之间的位置判定，从而得到是否使用水壶进行测漏。</a:t>
            </a:r>
            <a:endParaRPr lang="zh-CN" altLang="en-US" sz="1600">
              <a:solidFill>
                <a:schemeClr val="tx1"/>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1"/>
          <a:stretch>
            <a:fillRect/>
          </a:stretch>
        </p:blipFill>
        <p:spPr>
          <a:xfrm>
            <a:off x="3281045" y="1420495"/>
            <a:ext cx="2558415" cy="2813050"/>
          </a:xfrm>
          <a:prstGeom prst="rect">
            <a:avLst/>
          </a:prstGeom>
        </p:spPr>
      </p:pic>
      <p:sp>
        <p:nvSpPr>
          <p:cNvPr id="26" name="椭圆 25"/>
          <p:cNvSpPr/>
          <p:nvPr/>
        </p:nvSpPr>
        <p:spPr>
          <a:xfrm>
            <a:off x="3684270" y="2333625"/>
            <a:ext cx="1049655" cy="137033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172200" y="2785110"/>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147435" y="2432050"/>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375400" y="2415540"/>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093460" y="2786380"/>
            <a:ext cx="5480685" cy="46037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手臂和</a:t>
            </a:r>
            <a:r>
              <a:rPr lang="en-US" altLang="zh-CN" sz="1600">
                <a:latin typeface="微软雅黑" panose="020B0503020204020204" pitchFamily="34" charset="-122"/>
                <a:ea typeface="微软雅黑" panose="020B0503020204020204" pitchFamily="34" charset="-122"/>
                <a:sym typeface="+mn-ea"/>
              </a:rPr>
              <a:t>喷水壶</a:t>
            </a:r>
            <a:r>
              <a:rPr lang="zh-CN" altLang="en-US" sz="1600">
                <a:latin typeface="微软雅黑" panose="020B0503020204020204" pitchFamily="34" charset="-122"/>
                <a:ea typeface="微软雅黑" panose="020B0503020204020204" pitchFamily="34" charset="-122"/>
                <a:sym typeface="+mn-ea"/>
              </a:rPr>
              <a:t>在槽车法兰目标区域。</a:t>
            </a:r>
            <a:endParaRPr lang="zh-CN" altLang="en-US" sz="1600">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6191885" y="1669415"/>
            <a:ext cx="1346835"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sym typeface="+mn-ea"/>
              </a:rPr>
              <a:t>喷水壶</a:t>
            </a:r>
            <a:endParaRPr lang="en-US" altLang="zh-CN" sz="1600">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7801610" y="1669415"/>
            <a:ext cx="875030" cy="460375"/>
          </a:xfrm>
          <a:prstGeom prst="rect">
            <a:avLst/>
          </a:prstGeom>
          <a:noFill/>
        </p:spPr>
        <p:txBody>
          <a:bodyPr wrap="none" rtlCol="0" anchor="t">
            <a:spAutoFit/>
          </a:bodyPr>
          <a:lstStyle/>
          <a:p>
            <a:pPr marL="285750" indent="-285750" algn="l">
              <a:lnSpc>
                <a:spcPct val="150000"/>
              </a:lnSpc>
              <a:buClrTx/>
              <a:buSzTx/>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sym typeface="+mn-ea"/>
              </a:rPr>
              <a:t>手臂</a:t>
            </a:r>
            <a:endParaRPr lang="en-US" altLang="zh-CN" sz="1600">
              <a:latin typeface="微软雅黑" panose="020B0503020204020204" pitchFamily="34" charset="-122"/>
              <a:ea typeface="微软雅黑" panose="020B0503020204020204" pitchFamily="34" charset="-122"/>
              <a:sym typeface="+mn-ea"/>
            </a:endParaRPr>
          </a:p>
        </p:txBody>
      </p:sp>
      <p:cxnSp>
        <p:nvCxnSpPr>
          <p:cNvPr id="27" name="直接连接符 26"/>
          <p:cNvCxnSpPr/>
          <p:nvPr/>
        </p:nvCxnSpPr>
        <p:spPr>
          <a:xfrm>
            <a:off x="6170295" y="375348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149340" y="3421380"/>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5" name="文本框 34"/>
          <p:cNvSpPr txBox="1"/>
          <p:nvPr/>
        </p:nvSpPr>
        <p:spPr>
          <a:xfrm>
            <a:off x="6160770" y="3696335"/>
            <a:ext cx="5782945" cy="3046095"/>
          </a:xfrm>
          <a:prstGeom prst="rect">
            <a:avLst/>
          </a:prstGeom>
          <a:noFill/>
        </p:spPr>
        <p:txBody>
          <a:bodyPr wrap="square" rtlCol="0">
            <a:spAutoFit/>
          </a:bodyPr>
          <a:lstStyle/>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前置流程：人员静电释放</a:t>
            </a:r>
            <a:r>
              <a:rPr lang="en-US" altLang="zh-CN" sz="1600">
                <a:latin typeface="微软雅黑" panose="020B0503020204020204" pitchFamily="34" charset="-122"/>
                <a:ea typeface="微软雅黑" panose="020B0503020204020204" pitchFamily="34" charset="-122"/>
                <a:sym typeface="+mn-ea"/>
              </a:rPr>
              <a:t>+</a:t>
            </a:r>
            <a:r>
              <a:rPr lang="zh-CN" altLang="en-US" sz="1600">
                <a:latin typeface="微软雅黑" panose="020B0503020204020204" pitchFamily="34" charset="-122"/>
                <a:ea typeface="微软雅黑" panose="020B0503020204020204" pitchFamily="34" charset="-122"/>
                <a:sym typeface="+mn-ea"/>
              </a:rPr>
              <a:t>交钥匙</a:t>
            </a:r>
            <a:r>
              <a:rPr lang="en-US" altLang="zh-CN" sz="1600">
                <a:latin typeface="微软雅黑" panose="020B0503020204020204" pitchFamily="34" charset="-122"/>
                <a:ea typeface="微软雅黑" panose="020B0503020204020204" pitchFamily="34" charset="-122"/>
                <a:sym typeface="+mn-ea"/>
              </a:rPr>
              <a:t>+</a:t>
            </a:r>
            <a:r>
              <a:rPr lang="zh-CN" altLang="en-US" sz="1600">
                <a:latin typeface="微软雅黑" panose="020B0503020204020204" pitchFamily="34" charset="-122"/>
                <a:ea typeface="微软雅黑" panose="020B0503020204020204" pitchFamily="34" charset="-122"/>
                <a:sym typeface="+mn-ea"/>
              </a:rPr>
              <a:t>放置三角木（记录为准备工作完毕）。后续流程：吹扫置换</a:t>
            </a:r>
            <a:r>
              <a:rPr lang="en-US" altLang="zh-CN" sz="1600">
                <a:latin typeface="微软雅黑" panose="020B0503020204020204" pitchFamily="34" charset="-122"/>
                <a:ea typeface="微软雅黑" panose="020B0503020204020204" pitchFamily="34" charset="-122"/>
                <a:sym typeface="+mn-ea"/>
              </a:rPr>
              <a:t>3</a:t>
            </a:r>
            <a:r>
              <a:rPr lang="zh-CN" altLang="en-US" sz="1600">
                <a:latin typeface="微软雅黑" panose="020B0503020204020204" pitchFamily="34" charset="-122"/>
                <a:ea typeface="微软雅黑" panose="020B0503020204020204" pitchFamily="34" charset="-122"/>
                <a:sym typeface="+mn-ea"/>
              </a:rPr>
              <a:t>次</a:t>
            </a:r>
            <a:endParaRPr lang="zh-CN" altLang="en-US" sz="1600">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流程说明：</a:t>
            </a:r>
            <a:endParaRPr lang="zh-CN" altLang="en-US" sz="1600">
              <a:latin typeface="微软雅黑" panose="020B0503020204020204" pitchFamily="34" charset="-122"/>
              <a:ea typeface="微软雅黑" panose="020B0503020204020204" pitchFamily="34" charset="-122"/>
            </a:endParaRPr>
          </a:p>
          <a:p>
            <a:pPr indent="0" fontAlgn="auto">
              <a:lnSpc>
                <a:spcPct val="150000"/>
              </a:lnSpc>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）通过摄像头识别操作员手臂、喷水壶以及法兰三者之间的位置关系，如果三者位置关系有重合，则说明已进行过喷水壶试漏的操作，发送“喷壶试漏”已完成的提示；</a:t>
            </a:r>
            <a:endParaRPr lang="zh-CN" altLang="en-US" sz="1600">
              <a:latin typeface="微软雅黑" panose="020B0503020204020204" pitchFamily="34" charset="-122"/>
              <a:ea typeface="微软雅黑" panose="020B0503020204020204" pitchFamily="34" charset="-122"/>
            </a:endParaRPr>
          </a:p>
          <a:p>
            <a:pPr indent="0" fontAlgn="auto">
              <a:lnSpc>
                <a:spcPct val="150000"/>
              </a:lnSpc>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sym typeface="+mn-ea"/>
              </a:rPr>
              <a:t>当进入流程后，未识别到（</a:t>
            </a:r>
            <a:r>
              <a:rPr lang="en-US" altLang="zh-CN" sz="1600">
                <a:latin typeface="微软雅黑" panose="020B0503020204020204" pitchFamily="34" charset="-122"/>
                <a:ea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sym typeface="+mn-ea"/>
              </a:rPr>
              <a:t>）规则已完成，但识别到后续流程到操作时，发送“未完成喷壶试漏”的告警。</a:t>
            </a:r>
            <a:endParaRPr lang="zh-CN" altLang="en-US" sz="1600">
              <a:latin typeface="微软雅黑" panose="020B0503020204020204" pitchFamily="34" charset="-122"/>
              <a:ea typeface="微软雅黑" panose="020B0503020204020204" pitchFamily="34" charset="-122"/>
            </a:endParaRPr>
          </a:p>
        </p:txBody>
      </p:sp>
      <p:sp>
        <p:nvSpPr>
          <p:cNvPr id="38" name="文本框 37"/>
          <p:cNvSpPr txBox="1"/>
          <p:nvPr/>
        </p:nvSpPr>
        <p:spPr>
          <a:xfrm>
            <a:off x="6375400" y="3407410"/>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识别流程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9175750" y="1669415"/>
            <a:ext cx="1346835"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槽车法兰</a:t>
            </a:r>
            <a:endParaRPr lang="zh-CN" altLang="en-US" sz="160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655955" y="1420495"/>
            <a:ext cx="2298700" cy="28130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箭头连接符 8"/>
          <p:cNvCxnSpPr/>
          <p:nvPr/>
        </p:nvCxnSpPr>
        <p:spPr>
          <a:xfrm>
            <a:off x="7286625" y="4745990"/>
            <a:ext cx="330200" cy="0"/>
          </a:xfrm>
          <a:prstGeom prst="straightConnector1">
            <a:avLst/>
          </a:prstGeom>
          <a:ln>
            <a:solidFill>
              <a:srgbClr val="004F99"/>
            </a:solidFill>
            <a:tailEnd type="arrow"/>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a:xfrm>
            <a:off x="459290" y="212282"/>
            <a:ext cx="10515600" cy="761628"/>
          </a:xfrm>
        </p:spPr>
        <p:txBody>
          <a:bodyPr>
            <a:normAutofit/>
          </a:bodyPr>
          <a:lstStyle/>
          <a:p>
            <a:r>
              <a:rPr lang="zh-CN" altLang="en-US">
                <a:sym typeface="+mn-ea"/>
              </a:rPr>
              <a:t>充气</a:t>
            </a:r>
            <a:r>
              <a:rPr lang="en-US" altLang="zh-CN">
                <a:sym typeface="+mn-ea"/>
              </a:rPr>
              <a:t>3</a:t>
            </a:r>
            <a:r>
              <a:rPr lang="zh-CN" altLang="en-US">
                <a:sym typeface="+mn-ea"/>
              </a:rPr>
              <a:t>次（动作行为、结果状态）</a:t>
            </a:r>
            <a:endParaRPr lang="zh-CN" altLang="en-US">
              <a:sym typeface="+mn-ea"/>
            </a:endParaRPr>
          </a:p>
        </p:txBody>
      </p:sp>
      <p:sp>
        <p:nvSpPr>
          <p:cNvPr id="31" name="矩形 30"/>
          <p:cNvSpPr/>
          <p:nvPr/>
        </p:nvSpPr>
        <p:spPr>
          <a:xfrm>
            <a:off x="459105" y="1301115"/>
            <a:ext cx="5469890" cy="5183505"/>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72200" y="269938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47435" y="234632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459105" y="4406900"/>
            <a:ext cx="5474335" cy="193802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rPr>
              <a:t>摄像头部署方案</a:t>
            </a:r>
            <a:endParaRPr lang="zh-CN" altLang="en-US" sz="1600" b="1">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solidFill>
                  <a:schemeClr val="tx1">
                    <a:lumMod val="95000"/>
                    <a:lumOff val="5000"/>
                  </a:schemeClr>
                </a:solidFill>
                <a:latin typeface="微软雅黑" panose="020B0503020204020204" pitchFamily="34" charset="-122"/>
                <a:ea typeface="微软雅黑" panose="020B0503020204020204" pitchFamily="34" charset="-122"/>
              </a:rPr>
              <a:t>利用多摄像头识别阀门的初始位置和状态，具体为通过在</a:t>
            </a:r>
            <a:r>
              <a:rPr lang="zh-CN" altLang="en-US" sz="1600" b="1">
                <a:solidFill>
                  <a:schemeClr val="tx1">
                    <a:lumMod val="95000"/>
                    <a:lumOff val="5000"/>
                  </a:schemeClr>
                </a:solidFill>
                <a:latin typeface="微软雅黑" panose="020B0503020204020204" pitchFamily="34" charset="-122"/>
                <a:ea typeface="微软雅黑" panose="020B0503020204020204" pitchFamily="34" charset="-122"/>
                <a:sym typeface="+mn-ea"/>
              </a:rPr>
              <a:t>右侧方摄像头</a:t>
            </a:r>
            <a:r>
              <a:rPr lang="en-US" altLang="zh-CN" sz="1600" b="1">
                <a:solidFill>
                  <a:schemeClr val="tx1">
                    <a:lumMod val="95000"/>
                    <a:lumOff val="5000"/>
                  </a:schemeClr>
                </a:solidFill>
                <a:latin typeface="微软雅黑" panose="020B0503020204020204" pitchFamily="34" charset="-122"/>
                <a:ea typeface="微软雅黑" panose="020B0503020204020204" pitchFamily="34" charset="-122"/>
                <a:sym typeface="+mn-ea"/>
              </a:rPr>
              <a:t>2</a:t>
            </a:r>
            <a:r>
              <a:rPr lang="zh-CN" altLang="en-US" sz="1600">
                <a:solidFill>
                  <a:schemeClr val="tx1">
                    <a:lumMod val="95000"/>
                    <a:lumOff val="5000"/>
                  </a:schemeClr>
                </a:solidFill>
                <a:latin typeface="微软雅黑" panose="020B0503020204020204" pitchFamily="34" charset="-122"/>
                <a:ea typeface="微软雅黑" panose="020B0503020204020204" pitchFamily="34" charset="-122"/>
              </a:rPr>
              <a:t>识别气相臂状态（最佳区域），找到气相臂初始状态；通过</a:t>
            </a:r>
            <a:r>
              <a:rPr lang="zh-CN" altLang="en-US" sz="1600" b="1">
                <a:solidFill>
                  <a:schemeClr val="tx1">
                    <a:lumMod val="95000"/>
                    <a:lumOff val="5000"/>
                  </a:schemeClr>
                </a:solidFill>
                <a:latin typeface="微软雅黑" panose="020B0503020204020204" pitchFamily="34" charset="-122"/>
                <a:ea typeface="微软雅黑" panose="020B0503020204020204" pitchFamily="34" charset="-122"/>
              </a:rPr>
              <a:t>右侧上方摄像头</a:t>
            </a:r>
            <a:r>
              <a:rPr lang="en-US" altLang="zh-CN" sz="1600" b="1">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sz="1600">
                <a:solidFill>
                  <a:schemeClr val="tx1">
                    <a:lumMod val="95000"/>
                    <a:lumOff val="5000"/>
                  </a:schemeClr>
                </a:solidFill>
                <a:latin typeface="微软雅黑" panose="020B0503020204020204" pitchFamily="34" charset="-122"/>
                <a:ea typeface="微软雅黑" panose="020B0503020204020204" pitchFamily="34" charset="-122"/>
              </a:rPr>
              <a:t>识别液相臂手阀和操作动作（最佳区域）。</a:t>
            </a:r>
            <a:endParaRPr lang="zh-CN" altLang="en-US" sz="160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6375400" y="2329815"/>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093460" y="2700655"/>
            <a:ext cx="6156960" cy="82994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吹扫阀初始位置（关闭）和移动位置（开启）；置换阀初始位置（关闭）和移动位置（开启）。</a:t>
            </a:r>
            <a:endParaRPr lang="zh-CN" altLang="en-US" sz="1600" b="1">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6169660" y="1669415"/>
            <a:ext cx="875030" cy="460375"/>
          </a:xfrm>
          <a:prstGeom prst="rect">
            <a:avLst/>
          </a:prstGeom>
          <a:noFill/>
        </p:spPr>
        <p:txBody>
          <a:bodyPr wrap="non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手臂</a:t>
            </a:r>
            <a:endParaRPr lang="zh-CN" altLang="en-US" sz="1600">
              <a:latin typeface="微软雅黑" panose="020B0503020204020204" pitchFamily="34" charset="-122"/>
              <a:ea typeface="微软雅黑" panose="020B0503020204020204" pitchFamily="34" charset="-122"/>
              <a:sym typeface="+mn-ea"/>
            </a:endParaRPr>
          </a:p>
        </p:txBody>
      </p:sp>
      <p:cxnSp>
        <p:nvCxnSpPr>
          <p:cNvPr id="13" name="直接连接符 12"/>
          <p:cNvCxnSpPr/>
          <p:nvPr/>
        </p:nvCxnSpPr>
        <p:spPr>
          <a:xfrm>
            <a:off x="6170295" y="3967480"/>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149340" y="363537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6375400" y="3621405"/>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操作流程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7487920" y="1669415"/>
            <a:ext cx="1346835"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阀门</a:t>
            </a:r>
            <a:endParaRPr lang="en-US" altLang="zh-CN" sz="1600">
              <a:latin typeface="微软雅黑" panose="020B0503020204020204" pitchFamily="34" charset="-122"/>
              <a:ea typeface="微软雅黑" panose="020B0503020204020204" pitchFamily="34" charset="-122"/>
              <a:sym typeface="+mn-ea"/>
            </a:endParaRPr>
          </a:p>
        </p:txBody>
      </p:sp>
      <p:sp>
        <p:nvSpPr>
          <p:cNvPr id="26" name="椭圆 25"/>
          <p:cNvSpPr/>
          <p:nvPr/>
        </p:nvSpPr>
        <p:spPr>
          <a:xfrm>
            <a:off x="3684270" y="2333625"/>
            <a:ext cx="1049655" cy="137033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1"/>
          <a:stretch>
            <a:fillRect/>
          </a:stretch>
        </p:blipFill>
        <p:spPr>
          <a:xfrm>
            <a:off x="3290570" y="1567815"/>
            <a:ext cx="2435860" cy="2839085"/>
          </a:xfrm>
          <a:prstGeom prst="rect">
            <a:avLst/>
          </a:prstGeom>
        </p:spPr>
      </p:pic>
      <p:sp>
        <p:nvSpPr>
          <p:cNvPr id="6" name="圆角矩形 5"/>
          <p:cNvSpPr/>
          <p:nvPr/>
        </p:nvSpPr>
        <p:spPr>
          <a:xfrm>
            <a:off x="7616825" y="4551680"/>
            <a:ext cx="216090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打开吹扫阀，</a:t>
            </a:r>
            <a:r>
              <a:rPr lang="en-US" altLang="zh-CN" sz="1400"/>
              <a:t>5</a:t>
            </a:r>
            <a:r>
              <a:rPr lang="zh-CN" altLang="en-US" sz="1400"/>
              <a:t>秒后关闭</a:t>
            </a:r>
            <a:endParaRPr lang="zh-CN" altLang="en-US" sz="1400"/>
          </a:p>
        </p:txBody>
      </p:sp>
      <p:sp>
        <p:nvSpPr>
          <p:cNvPr id="20" name="圆角矩形 19"/>
          <p:cNvSpPr/>
          <p:nvPr/>
        </p:nvSpPr>
        <p:spPr>
          <a:xfrm>
            <a:off x="6003290" y="4561840"/>
            <a:ext cx="143192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使用喷水壶</a:t>
            </a:r>
            <a:endParaRPr lang="zh-CN" altLang="en-US" sz="1400"/>
          </a:p>
        </p:txBody>
      </p:sp>
      <p:sp>
        <p:nvSpPr>
          <p:cNvPr id="21" name="圆角矩形 20"/>
          <p:cNvSpPr/>
          <p:nvPr/>
        </p:nvSpPr>
        <p:spPr>
          <a:xfrm>
            <a:off x="9959340" y="4551680"/>
            <a:ext cx="222440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打开置换阀，</a:t>
            </a:r>
            <a:r>
              <a:rPr lang="en-US" altLang="zh-CN" sz="1400"/>
              <a:t>5</a:t>
            </a:r>
            <a:r>
              <a:rPr lang="zh-CN" altLang="en-US" sz="1400"/>
              <a:t>秒后关闭</a:t>
            </a:r>
            <a:endParaRPr lang="zh-CN" altLang="en-US" sz="1400"/>
          </a:p>
        </p:txBody>
      </p:sp>
      <p:cxnSp>
        <p:nvCxnSpPr>
          <p:cNvPr id="22" name="直接箭头连接符 21"/>
          <p:cNvCxnSpPr/>
          <p:nvPr/>
        </p:nvCxnSpPr>
        <p:spPr>
          <a:xfrm>
            <a:off x="9629140" y="4743450"/>
            <a:ext cx="330200" cy="0"/>
          </a:xfrm>
          <a:prstGeom prst="straightConnector1">
            <a:avLst/>
          </a:prstGeom>
          <a:ln>
            <a:solidFill>
              <a:srgbClr val="004F99"/>
            </a:solidFill>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003290" y="4053840"/>
            <a:ext cx="3220085"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a:solidFill>
                  <a:schemeClr val="tx1"/>
                </a:solidFill>
                <a:latin typeface="微软雅黑" panose="020B0503020204020204" pitchFamily="34" charset="-122"/>
                <a:ea typeface="微软雅黑" panose="020B0503020204020204" pitchFamily="34" charset="-122"/>
              </a:rPr>
              <a:t>气相臂操作（重复</a:t>
            </a:r>
            <a:r>
              <a:rPr lang="en-US" altLang="zh-CN" sz="1600" b="1">
                <a:solidFill>
                  <a:schemeClr val="tx1"/>
                </a:solidFill>
                <a:latin typeface="微软雅黑" panose="020B0503020204020204" pitchFamily="34" charset="-122"/>
                <a:ea typeface="微软雅黑" panose="020B0503020204020204" pitchFamily="34" charset="-122"/>
              </a:rPr>
              <a:t>3</a:t>
            </a:r>
            <a:r>
              <a:rPr lang="zh-CN" altLang="en-US" sz="1600" b="1">
                <a:solidFill>
                  <a:schemeClr val="tx1"/>
                </a:solidFill>
                <a:latin typeface="微软雅黑" panose="020B0503020204020204" pitchFamily="34" charset="-122"/>
                <a:ea typeface="微软雅黑" panose="020B0503020204020204" pitchFamily="34" charset="-122"/>
              </a:rPr>
              <a:t>次）</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6003290" y="5577840"/>
            <a:ext cx="216090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打开吹扫阀，</a:t>
            </a:r>
            <a:r>
              <a:rPr lang="en-US" altLang="zh-CN" sz="1400"/>
              <a:t>5</a:t>
            </a:r>
            <a:r>
              <a:rPr lang="zh-CN" altLang="en-US" sz="1400"/>
              <a:t>秒后关闭</a:t>
            </a:r>
            <a:endParaRPr lang="zh-CN" altLang="en-US" sz="1400"/>
          </a:p>
        </p:txBody>
      </p:sp>
      <p:sp>
        <p:nvSpPr>
          <p:cNvPr id="29" name="圆角矩形 28"/>
          <p:cNvSpPr/>
          <p:nvPr/>
        </p:nvSpPr>
        <p:spPr>
          <a:xfrm>
            <a:off x="8345805" y="5560060"/>
            <a:ext cx="222440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打开置换阀，</a:t>
            </a:r>
            <a:r>
              <a:rPr lang="en-US" altLang="zh-CN" sz="1400"/>
              <a:t>5</a:t>
            </a:r>
            <a:r>
              <a:rPr lang="zh-CN" altLang="en-US" sz="1400"/>
              <a:t>秒后关闭</a:t>
            </a:r>
            <a:endParaRPr lang="zh-CN" altLang="en-US" sz="1400"/>
          </a:p>
        </p:txBody>
      </p:sp>
      <p:cxnSp>
        <p:nvCxnSpPr>
          <p:cNvPr id="30" name="直接箭头连接符 29"/>
          <p:cNvCxnSpPr/>
          <p:nvPr/>
        </p:nvCxnSpPr>
        <p:spPr>
          <a:xfrm>
            <a:off x="8015605" y="5769610"/>
            <a:ext cx="330200" cy="0"/>
          </a:xfrm>
          <a:prstGeom prst="straightConnector1">
            <a:avLst/>
          </a:prstGeom>
          <a:ln>
            <a:solidFill>
              <a:srgbClr val="004F99"/>
            </a:solidFill>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6003290" y="5105400"/>
            <a:ext cx="2950845"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a:solidFill>
                  <a:schemeClr val="tx1"/>
                </a:solidFill>
                <a:latin typeface="微软雅黑" panose="020B0503020204020204" pitchFamily="34" charset="-122"/>
                <a:ea typeface="微软雅黑" panose="020B0503020204020204" pitchFamily="34" charset="-122"/>
              </a:rPr>
              <a:t>液相臂操作</a:t>
            </a:r>
            <a:r>
              <a:rPr lang="zh-CN" altLang="en-US" sz="1600" b="1">
                <a:latin typeface="微软雅黑" panose="020B0503020204020204" pitchFamily="34" charset="-122"/>
                <a:ea typeface="微软雅黑" panose="020B0503020204020204" pitchFamily="34" charset="-122"/>
                <a:sym typeface="+mn-ea"/>
              </a:rPr>
              <a:t>（重复</a:t>
            </a:r>
            <a:r>
              <a:rPr lang="en-US" altLang="zh-CN" sz="1600" b="1">
                <a:latin typeface="微软雅黑" panose="020B0503020204020204" pitchFamily="34" charset="-122"/>
                <a:ea typeface="微软雅黑" panose="020B0503020204020204" pitchFamily="34" charset="-122"/>
                <a:sym typeface="+mn-ea"/>
              </a:rPr>
              <a:t>3</a:t>
            </a:r>
            <a:r>
              <a:rPr lang="zh-CN" altLang="en-US" sz="1600" b="1">
                <a:latin typeface="微软雅黑" panose="020B0503020204020204" pitchFamily="34" charset="-122"/>
                <a:ea typeface="微软雅黑" panose="020B0503020204020204" pitchFamily="34" charset="-122"/>
                <a:sym typeface="+mn-ea"/>
              </a:rPr>
              <a:t>次）</a:t>
            </a:r>
            <a:endParaRPr lang="zh-CN" altLang="en-US" sz="1600" b="1">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b="1">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35635" y="1567815"/>
            <a:ext cx="2437765" cy="282384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02757"/>
            <a:ext cx="10515600" cy="761628"/>
          </a:xfrm>
        </p:spPr>
        <p:txBody>
          <a:bodyPr/>
          <a:lstStyle/>
          <a:p>
            <a:r>
              <a:rPr lang="zh-CN" altLang="en-US"/>
              <a:t>充气</a:t>
            </a:r>
            <a:r>
              <a:rPr lang="en-US" altLang="zh-CN"/>
              <a:t>3</a:t>
            </a:r>
            <a:r>
              <a:rPr lang="zh-CN" altLang="en-US"/>
              <a:t>次（液相臂）</a:t>
            </a:r>
            <a:endParaRPr lang="zh-CN" altLang="en-US"/>
          </a:p>
        </p:txBody>
      </p:sp>
      <p:sp>
        <p:nvSpPr>
          <p:cNvPr id="20" name="文本框 19"/>
          <p:cNvSpPr txBox="1"/>
          <p:nvPr/>
        </p:nvSpPr>
        <p:spPr>
          <a:xfrm>
            <a:off x="383540" y="3863340"/>
            <a:ext cx="11523345" cy="2399665"/>
          </a:xfrm>
          <a:prstGeom prst="rect">
            <a:avLst/>
          </a:prstGeom>
          <a:noFill/>
        </p:spPr>
        <p:txBody>
          <a:bodyPr wrap="square" rtlCol="0" anchor="t">
            <a:spAutoFit/>
          </a:bodyPr>
          <a:lstStyle/>
          <a:p>
            <a:pPr fontAlgn="auto">
              <a:lnSpc>
                <a:spcPct val="150000"/>
              </a:lnSpc>
            </a:pPr>
            <a:r>
              <a:rPr lang="zh-CN" altLang="en-US" sz="2000" b="1"/>
              <a:t>原理说明：</a:t>
            </a:r>
            <a:endParaRPr lang="zh-CN" altLang="en-US" sz="2000" b="1"/>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在鹤管连接后识别3个阀门位置，记录阀门相对坐标位置，通过矩形的长宽比，</a:t>
            </a:r>
            <a:r>
              <a:rPr lang="zh-CN" altLang="en-US" sz="1600" b="1">
                <a:latin typeface="微软雅黑" panose="020B0503020204020204" pitchFamily="34" charset="-122"/>
                <a:ea typeface="微软雅黑" panose="020B0503020204020204" pitchFamily="34" charset="-122"/>
                <a:sym typeface="+mn-ea"/>
              </a:rPr>
              <a:t>判断阀门初始状态关闭的方向和位置；</a:t>
            </a:r>
            <a:endParaRPr lang="zh-CN" altLang="en-US" sz="160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通过手臂和阀门的二者位置关系，</a:t>
            </a:r>
            <a:r>
              <a:rPr lang="zh-CN" altLang="en-US" sz="1600" b="1">
                <a:latin typeface="微软雅黑" panose="020B0503020204020204" pitchFamily="34" charset="-122"/>
                <a:ea typeface="微软雅黑" panose="020B0503020204020204" pitchFamily="34" charset="-122"/>
                <a:sym typeface="+mn-ea"/>
              </a:rPr>
              <a:t>得到操作阀门的动作</a:t>
            </a:r>
            <a:r>
              <a:rPr lang="zh-CN" altLang="en-US" sz="1600">
                <a:latin typeface="微软雅黑" panose="020B0503020204020204" pitchFamily="34" charset="-122"/>
                <a:ea typeface="微软雅黑" panose="020B0503020204020204" pitchFamily="34" charset="-122"/>
                <a:sym typeface="+mn-ea"/>
              </a:rPr>
              <a:t>，同时对比下一帧阀门位置的变化方向，</a:t>
            </a:r>
            <a:r>
              <a:rPr lang="zh-CN" altLang="en-US" sz="1600" b="1">
                <a:latin typeface="微软雅黑" panose="020B0503020204020204" pitchFamily="34" charset="-122"/>
                <a:ea typeface="微软雅黑" panose="020B0503020204020204" pitchFamily="34" charset="-122"/>
                <a:sym typeface="+mn-ea"/>
              </a:rPr>
              <a:t>判断操作方向</a:t>
            </a:r>
            <a:r>
              <a:rPr lang="zh-CN" altLang="en-US" sz="1600">
                <a:latin typeface="微软雅黑" panose="020B0503020204020204" pitchFamily="34" charset="-122"/>
                <a:ea typeface="微软雅黑" panose="020B0503020204020204" pitchFamily="34" charset="-122"/>
                <a:sym typeface="+mn-ea"/>
              </a:rPr>
              <a:t>，</a:t>
            </a:r>
            <a:r>
              <a:rPr lang="zh-CN" altLang="en-US" sz="1600" b="1">
                <a:latin typeface="微软雅黑" panose="020B0503020204020204" pitchFamily="34" charset="-122"/>
                <a:ea typeface="微软雅黑" panose="020B0503020204020204" pitchFamily="34" charset="-122"/>
                <a:sym typeface="+mn-ea"/>
              </a:rPr>
              <a:t>得到操作员是否开启或者关闭吹扫阀门，吹扫阀门进行</a:t>
            </a:r>
            <a:r>
              <a:rPr lang="en-US" altLang="zh-CN" sz="1600" b="1">
                <a:latin typeface="微软雅黑" panose="020B0503020204020204" pitchFamily="34" charset="-122"/>
                <a:ea typeface="微软雅黑" panose="020B0503020204020204" pitchFamily="34" charset="-122"/>
                <a:sym typeface="+mn-ea"/>
              </a:rPr>
              <a:t>3</a:t>
            </a:r>
            <a:r>
              <a:rPr lang="zh-CN" altLang="en-US" sz="1600" b="1">
                <a:latin typeface="微软雅黑" panose="020B0503020204020204" pitchFamily="34" charset="-122"/>
                <a:ea typeface="微软雅黑" panose="020B0503020204020204" pitchFamily="34" charset="-122"/>
                <a:sym typeface="+mn-ea"/>
              </a:rPr>
              <a:t>次交替计数后判断完毕是否合规；</a:t>
            </a:r>
            <a:endParaRPr lang="zh-CN" altLang="en-US" sz="160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重复上述动作从而判断是否关闭了置换阀门，得到操作次数，通过业务逻辑判断不满足要求则进行告警；</a:t>
            </a:r>
            <a:endParaRPr lang="zh-CN" altLang="en-US" sz="1600">
              <a:latin typeface="微软雅黑" panose="020B0503020204020204" pitchFamily="34" charset="-122"/>
              <a:ea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气相臂也为上述识别规则，完成充气3次循环，则为通过该流程。不满足要求则进行告警。</a:t>
            </a:r>
            <a:endParaRPr lang="zh-CN" altLang="en-US" sz="1600" b="1">
              <a:latin typeface="微软雅黑" panose="020B0503020204020204" pitchFamily="34" charset="-122"/>
              <a:ea typeface="微软雅黑" panose="020B0503020204020204" pitchFamily="34" charset="-122"/>
              <a:sym typeface="+mn-ea"/>
            </a:endParaRPr>
          </a:p>
        </p:txBody>
      </p:sp>
      <p:sp>
        <p:nvSpPr>
          <p:cNvPr id="106" name="箭头: 右 105"/>
          <p:cNvSpPr/>
          <p:nvPr/>
        </p:nvSpPr>
        <p:spPr>
          <a:xfrm flipV="1">
            <a:off x="2689860" y="2089785"/>
            <a:ext cx="403225" cy="469900"/>
          </a:xfrm>
          <a:prstGeom prst="rightArrow">
            <a:avLst/>
          </a:prstGeom>
          <a:gradFill>
            <a:gsLst>
              <a:gs pos="5000">
                <a:schemeClr val="bg1"/>
              </a:gs>
              <a:gs pos="100000">
                <a:srgbClr val="03437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1" name="图片 20"/>
          <p:cNvPicPr>
            <a:picLocks noChangeAspect="1"/>
          </p:cNvPicPr>
          <p:nvPr/>
        </p:nvPicPr>
        <p:blipFill>
          <a:blip r:embed="rId1"/>
          <a:stretch>
            <a:fillRect/>
          </a:stretch>
        </p:blipFill>
        <p:spPr>
          <a:xfrm>
            <a:off x="430530" y="1010285"/>
            <a:ext cx="2210435" cy="2656205"/>
          </a:xfrm>
          <a:prstGeom prst="rect">
            <a:avLst/>
          </a:prstGeom>
        </p:spPr>
      </p:pic>
      <p:sp>
        <p:nvSpPr>
          <p:cNvPr id="23" name="箭头: 右 105"/>
          <p:cNvSpPr/>
          <p:nvPr/>
        </p:nvSpPr>
        <p:spPr>
          <a:xfrm flipV="1">
            <a:off x="5577205" y="2088515"/>
            <a:ext cx="403225" cy="469900"/>
          </a:xfrm>
          <a:prstGeom prst="rightArrow">
            <a:avLst/>
          </a:prstGeom>
          <a:gradFill>
            <a:gsLst>
              <a:gs pos="5000">
                <a:schemeClr val="bg1"/>
              </a:gs>
              <a:gs pos="100000">
                <a:srgbClr val="03437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4" name="图片 23"/>
          <p:cNvPicPr>
            <a:picLocks noChangeAspect="1"/>
          </p:cNvPicPr>
          <p:nvPr/>
        </p:nvPicPr>
        <p:blipFill>
          <a:blip r:embed="rId2"/>
          <a:stretch>
            <a:fillRect/>
          </a:stretch>
        </p:blipFill>
        <p:spPr>
          <a:xfrm>
            <a:off x="3107690" y="987425"/>
            <a:ext cx="2416810" cy="2673350"/>
          </a:xfrm>
          <a:prstGeom prst="rect">
            <a:avLst/>
          </a:prstGeom>
        </p:spPr>
      </p:pic>
      <p:pic>
        <p:nvPicPr>
          <p:cNvPr id="26" name="图片 25"/>
          <p:cNvPicPr>
            <a:picLocks noChangeAspect="1"/>
          </p:cNvPicPr>
          <p:nvPr/>
        </p:nvPicPr>
        <p:blipFill>
          <a:blip r:embed="rId3"/>
          <a:stretch>
            <a:fillRect/>
          </a:stretch>
        </p:blipFill>
        <p:spPr>
          <a:xfrm>
            <a:off x="8950960" y="1014730"/>
            <a:ext cx="2414270" cy="2682875"/>
          </a:xfrm>
          <a:prstGeom prst="rect">
            <a:avLst/>
          </a:prstGeom>
        </p:spPr>
      </p:pic>
      <p:sp>
        <p:nvSpPr>
          <p:cNvPr id="28" name="箭头: 右 105"/>
          <p:cNvSpPr/>
          <p:nvPr/>
        </p:nvSpPr>
        <p:spPr>
          <a:xfrm flipV="1">
            <a:off x="8495665" y="2075815"/>
            <a:ext cx="403225" cy="469900"/>
          </a:xfrm>
          <a:prstGeom prst="rightArrow">
            <a:avLst/>
          </a:prstGeom>
          <a:gradFill>
            <a:gsLst>
              <a:gs pos="5000">
                <a:schemeClr val="bg1"/>
              </a:gs>
              <a:gs pos="100000">
                <a:srgbClr val="03437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9" name="图片 28"/>
          <p:cNvPicPr>
            <a:picLocks noChangeAspect="1"/>
          </p:cNvPicPr>
          <p:nvPr/>
        </p:nvPicPr>
        <p:blipFill>
          <a:blip r:embed="rId4"/>
          <a:stretch>
            <a:fillRect/>
          </a:stretch>
        </p:blipFill>
        <p:spPr>
          <a:xfrm>
            <a:off x="6062980" y="987425"/>
            <a:ext cx="2349500" cy="2702560"/>
          </a:xfrm>
          <a:prstGeom prst="rect">
            <a:avLst/>
          </a:prstGeom>
        </p:spPr>
      </p:pic>
      <p:sp>
        <p:nvSpPr>
          <p:cNvPr id="35" name="文本框 34"/>
          <p:cNvSpPr txBox="1"/>
          <p:nvPr/>
        </p:nvSpPr>
        <p:spPr>
          <a:xfrm>
            <a:off x="394335" y="3665855"/>
            <a:ext cx="2476500" cy="337185"/>
          </a:xfrm>
          <a:prstGeom prst="rect">
            <a:avLst/>
          </a:prstGeom>
          <a:noFill/>
        </p:spPr>
        <p:txBody>
          <a:bodyPr wrap="square" rtlCol="0">
            <a:spAutoFit/>
          </a:bodyPr>
          <a:lstStyle/>
          <a:p>
            <a:r>
              <a:rPr lang="en-US" altLang="zh-CN" sz="1600" b="1"/>
              <a:t>1.</a:t>
            </a:r>
            <a:r>
              <a:rPr lang="zh-CN" altLang="en-US" sz="1600" b="1"/>
              <a:t>关闭状态下的吹扫阀</a:t>
            </a:r>
            <a:endParaRPr lang="zh-CN" altLang="en-US" sz="1600" b="1"/>
          </a:p>
        </p:txBody>
      </p:sp>
      <p:sp>
        <p:nvSpPr>
          <p:cNvPr id="38" name="文本框 37"/>
          <p:cNvSpPr txBox="1"/>
          <p:nvPr/>
        </p:nvSpPr>
        <p:spPr>
          <a:xfrm>
            <a:off x="3184525" y="3660775"/>
            <a:ext cx="2419350" cy="337185"/>
          </a:xfrm>
          <a:prstGeom prst="rect">
            <a:avLst/>
          </a:prstGeom>
          <a:noFill/>
        </p:spPr>
        <p:txBody>
          <a:bodyPr wrap="square" rtlCol="0">
            <a:spAutoFit/>
          </a:bodyPr>
          <a:lstStyle/>
          <a:p>
            <a:pPr algn="l">
              <a:buClrTx/>
              <a:buSzTx/>
              <a:buFontTx/>
            </a:pPr>
            <a:r>
              <a:rPr lang="en-US" altLang="zh-CN" sz="1600" b="1"/>
              <a:t>向内开启状态的吹扫阀</a:t>
            </a:r>
            <a:endParaRPr lang="en-US" altLang="zh-CN" sz="1600" b="1"/>
          </a:p>
        </p:txBody>
      </p:sp>
      <p:sp>
        <p:nvSpPr>
          <p:cNvPr id="41" name="文本框 40"/>
          <p:cNvSpPr txBox="1"/>
          <p:nvPr/>
        </p:nvSpPr>
        <p:spPr>
          <a:xfrm>
            <a:off x="6217920" y="3656965"/>
            <a:ext cx="2390140" cy="337185"/>
          </a:xfrm>
          <a:prstGeom prst="rect">
            <a:avLst/>
          </a:prstGeom>
          <a:noFill/>
        </p:spPr>
        <p:txBody>
          <a:bodyPr wrap="square" rtlCol="0">
            <a:spAutoFit/>
          </a:bodyPr>
          <a:lstStyle/>
          <a:p>
            <a:pPr algn="l">
              <a:buClrTx/>
              <a:buSzTx/>
              <a:buFontTx/>
            </a:pPr>
            <a:r>
              <a:rPr lang="en-US" altLang="zh-CN" sz="1600" b="1">
                <a:sym typeface="+mn-ea"/>
              </a:rPr>
              <a:t>2.关闭状态下的</a:t>
            </a:r>
            <a:r>
              <a:rPr lang="zh-CN" altLang="en-US" sz="1600" b="1">
                <a:sym typeface="+mn-ea"/>
              </a:rPr>
              <a:t>置换</a:t>
            </a:r>
            <a:r>
              <a:rPr lang="en-US" altLang="zh-CN" sz="1600" b="1">
                <a:sym typeface="+mn-ea"/>
              </a:rPr>
              <a:t>阀</a:t>
            </a:r>
            <a:endParaRPr lang="zh-CN" altLang="en-US" sz="1600" b="1">
              <a:sym typeface="+mn-ea"/>
            </a:endParaRPr>
          </a:p>
        </p:txBody>
      </p:sp>
      <p:sp>
        <p:nvSpPr>
          <p:cNvPr id="44" name="文本框 43"/>
          <p:cNvSpPr txBox="1"/>
          <p:nvPr/>
        </p:nvSpPr>
        <p:spPr>
          <a:xfrm>
            <a:off x="8977630" y="3662045"/>
            <a:ext cx="2423160" cy="337185"/>
          </a:xfrm>
          <a:prstGeom prst="rect">
            <a:avLst/>
          </a:prstGeom>
          <a:noFill/>
        </p:spPr>
        <p:txBody>
          <a:bodyPr wrap="square" rtlCol="0">
            <a:spAutoFit/>
          </a:bodyPr>
          <a:lstStyle/>
          <a:p>
            <a:pPr algn="l">
              <a:buClrTx/>
              <a:buSzTx/>
              <a:buFontTx/>
            </a:pPr>
            <a:r>
              <a:rPr lang="en-US" altLang="zh-CN" sz="1600" b="1">
                <a:sym typeface="+mn-ea"/>
              </a:rPr>
              <a:t>向内开启状态的</a:t>
            </a:r>
            <a:r>
              <a:rPr lang="zh-CN" altLang="en-US" sz="1600" b="1">
                <a:sym typeface="+mn-ea"/>
              </a:rPr>
              <a:t>置换</a:t>
            </a:r>
            <a:r>
              <a:rPr lang="en-US" altLang="zh-CN" sz="1600" b="1">
                <a:sym typeface="+mn-ea"/>
              </a:rPr>
              <a:t>阀</a:t>
            </a:r>
            <a:endParaRPr lang="en-US" altLang="zh-CN" sz="1600" b="1"/>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12282"/>
            <a:ext cx="10515600" cy="761628"/>
          </a:xfrm>
        </p:spPr>
        <p:txBody>
          <a:bodyPr>
            <a:normAutofit/>
          </a:bodyPr>
          <a:lstStyle/>
          <a:p>
            <a:r>
              <a:rPr lang="zh-CN" altLang="en-US">
                <a:sym typeface="+mn-ea"/>
              </a:rPr>
              <a:t>保冷循环关闭</a:t>
            </a:r>
            <a:endParaRPr lang="zh-CN" altLang="en-US">
              <a:sym typeface="+mn-ea"/>
            </a:endParaRPr>
          </a:p>
        </p:txBody>
      </p:sp>
      <p:sp>
        <p:nvSpPr>
          <p:cNvPr id="31" name="矩形 30"/>
          <p:cNvSpPr/>
          <p:nvPr/>
        </p:nvSpPr>
        <p:spPr>
          <a:xfrm>
            <a:off x="459105" y="1301115"/>
            <a:ext cx="5469890" cy="5012055"/>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72200" y="258254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47435" y="222948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487680" y="4705350"/>
            <a:ext cx="5416550" cy="156845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rPr>
              <a:t>摄像头部署方案：</a:t>
            </a:r>
            <a:endParaRPr lang="zh-CN" altLang="en-US" sz="1600" b="1">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右上方摄像头5</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拍摄阀门1和阀门2的状态和是否被操作</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（结果状态）</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，阀门1涂成白色，通过</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右上方摄像头</a:t>
            </a:r>
            <a:r>
              <a:rPr lang="en-US" alt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阀门1和阀门2进行画面补充。</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39"/>
          <p:cNvSpPr txBox="1"/>
          <p:nvPr/>
        </p:nvSpPr>
        <p:spPr>
          <a:xfrm>
            <a:off x="6375400" y="2212975"/>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6172200" y="44380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172200" y="407225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6400165" y="4069080"/>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业务流程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172200" y="2593340"/>
            <a:ext cx="5782945" cy="829945"/>
          </a:xfrm>
          <a:prstGeom prst="rect">
            <a:avLst/>
          </a:prstGeom>
          <a:noFill/>
        </p:spPr>
        <p:txBody>
          <a:bodyPr wrap="square" rtlCol="0">
            <a:spAutoFit/>
          </a:bodyPr>
          <a:lstStyle/>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充气三次流程完成后，判断保冷循环开关</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横向时为开启状态，竖向时为关闭状态。</a:t>
            </a:r>
            <a:endParaRPr lang="zh-CN" altLang="en-US" sz="1600">
              <a:latin typeface="微软雅黑" panose="020B0503020204020204" pitchFamily="34" charset="-122"/>
              <a:ea typeface="微软雅黑" panose="020B0503020204020204" pitchFamily="34" charset="-122"/>
            </a:endParaRPr>
          </a:p>
        </p:txBody>
      </p:sp>
      <p:sp>
        <p:nvSpPr>
          <p:cNvPr id="5" name="矩形 4"/>
          <p:cNvSpPr/>
          <p:nvPr/>
        </p:nvSpPr>
        <p:spPr>
          <a:xfrm>
            <a:off x="564515" y="1567815"/>
            <a:ext cx="2594610"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二维图（摄像头位置）</a:t>
            </a:r>
            <a:endParaRPr lang="zh-CN" altLang="en-US">
              <a:solidFill>
                <a:schemeClr val="tx1"/>
              </a:solidFill>
            </a:endParaRPr>
          </a:p>
        </p:txBody>
      </p:sp>
      <p:sp>
        <p:nvSpPr>
          <p:cNvPr id="6" name="矩形 5"/>
          <p:cNvSpPr/>
          <p:nvPr/>
        </p:nvSpPr>
        <p:spPr>
          <a:xfrm>
            <a:off x="3412490" y="1567815"/>
            <a:ext cx="2390775"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现实场景图</a:t>
            </a:r>
            <a:endParaRPr lang="zh-CN" altLang="en-US">
              <a:solidFill>
                <a:schemeClr val="tx1"/>
              </a:solidFill>
            </a:endParaRPr>
          </a:p>
        </p:txBody>
      </p:sp>
      <p:pic>
        <p:nvPicPr>
          <p:cNvPr id="46" name="图片 45"/>
          <p:cNvPicPr>
            <a:picLocks noChangeAspect="1"/>
          </p:cNvPicPr>
          <p:nvPr/>
        </p:nvPicPr>
        <p:blipFill>
          <a:blip r:embed="rId1"/>
          <a:stretch>
            <a:fillRect/>
          </a:stretch>
        </p:blipFill>
        <p:spPr>
          <a:xfrm>
            <a:off x="3424555" y="1597660"/>
            <a:ext cx="2379345" cy="3140075"/>
          </a:xfrm>
          <a:prstGeom prst="rect">
            <a:avLst/>
          </a:prstGeom>
        </p:spPr>
      </p:pic>
      <p:sp>
        <p:nvSpPr>
          <p:cNvPr id="7" name="文本框 6"/>
          <p:cNvSpPr txBox="1"/>
          <p:nvPr/>
        </p:nvSpPr>
        <p:spPr>
          <a:xfrm>
            <a:off x="5120005" y="3869055"/>
            <a:ext cx="517525" cy="368300"/>
          </a:xfrm>
          <a:prstGeom prst="rect">
            <a:avLst/>
          </a:prstGeom>
          <a:noFill/>
        </p:spPr>
        <p:txBody>
          <a:bodyPr wrap="square" rtlCol="0">
            <a:spAutoFit/>
          </a:bodyPr>
          <a:lstStyle/>
          <a:p>
            <a:r>
              <a:rPr lang="en-US" altLang="zh-CN" b="1">
                <a:solidFill>
                  <a:srgbClr val="FF0000"/>
                </a:solidFill>
              </a:rPr>
              <a:t>1</a:t>
            </a:r>
            <a:endParaRPr lang="en-US" altLang="zh-CN" b="1">
              <a:solidFill>
                <a:srgbClr val="FF0000"/>
              </a:solidFill>
            </a:endParaRPr>
          </a:p>
        </p:txBody>
      </p:sp>
      <p:sp>
        <p:nvSpPr>
          <p:cNvPr id="8" name="文本框 7"/>
          <p:cNvSpPr txBox="1"/>
          <p:nvPr/>
        </p:nvSpPr>
        <p:spPr>
          <a:xfrm>
            <a:off x="3942715" y="2968625"/>
            <a:ext cx="517525" cy="368300"/>
          </a:xfrm>
          <a:prstGeom prst="rect">
            <a:avLst/>
          </a:prstGeom>
          <a:noFill/>
        </p:spPr>
        <p:txBody>
          <a:bodyPr wrap="square" rtlCol="0">
            <a:spAutoFit/>
          </a:bodyPr>
          <a:lstStyle/>
          <a:p>
            <a:pPr algn="l">
              <a:buClrTx/>
              <a:buSzTx/>
              <a:buFontTx/>
            </a:pPr>
            <a:r>
              <a:rPr lang="en-US" altLang="zh-CN" b="1">
                <a:solidFill>
                  <a:srgbClr val="FF0000"/>
                </a:solidFill>
              </a:rPr>
              <a:t>2</a:t>
            </a:r>
            <a:endParaRPr lang="en-US" altLang="zh-CN" b="1">
              <a:solidFill>
                <a:srgbClr val="FF0000"/>
              </a:solidFill>
            </a:endParaRPr>
          </a:p>
        </p:txBody>
      </p:sp>
      <p:sp>
        <p:nvSpPr>
          <p:cNvPr id="9" name="文本框 8"/>
          <p:cNvSpPr txBox="1"/>
          <p:nvPr/>
        </p:nvSpPr>
        <p:spPr>
          <a:xfrm>
            <a:off x="4721225" y="2724785"/>
            <a:ext cx="517525" cy="368300"/>
          </a:xfrm>
          <a:prstGeom prst="rect">
            <a:avLst/>
          </a:prstGeom>
          <a:noFill/>
        </p:spPr>
        <p:txBody>
          <a:bodyPr wrap="square" rtlCol="0">
            <a:spAutoFit/>
          </a:bodyPr>
          <a:lstStyle/>
          <a:p>
            <a:pPr algn="l">
              <a:buClrTx/>
              <a:buSzTx/>
              <a:buFontTx/>
            </a:pPr>
            <a:r>
              <a:rPr lang="en-US" altLang="zh-CN" b="1">
                <a:solidFill>
                  <a:srgbClr val="FF0000"/>
                </a:solidFill>
              </a:rPr>
              <a:t>3</a:t>
            </a:r>
            <a:endParaRPr lang="en-US" altLang="zh-CN" b="1">
              <a:solidFill>
                <a:srgbClr val="FF0000"/>
              </a:solidFill>
            </a:endParaRPr>
          </a:p>
        </p:txBody>
      </p:sp>
      <p:sp>
        <p:nvSpPr>
          <p:cNvPr id="25" name="文本框 24"/>
          <p:cNvSpPr txBox="1"/>
          <p:nvPr/>
        </p:nvSpPr>
        <p:spPr>
          <a:xfrm>
            <a:off x="617220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保冷循环阀门1，2，</a:t>
            </a:r>
            <a:r>
              <a:rPr lang="en-US" altLang="zh-CN" sz="1600">
                <a:latin typeface="微软雅黑" panose="020B0503020204020204" pitchFamily="34" charset="-122"/>
                <a:ea typeface="微软雅黑" panose="020B0503020204020204" pitchFamily="34" charset="-122"/>
                <a:sym typeface="+mn-ea"/>
              </a:rPr>
              <a:t>3</a:t>
            </a:r>
            <a:endParaRPr lang="en-US" altLang="zh-CN" sz="1600">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884555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手臂</a:t>
            </a:r>
            <a:endParaRPr lang="zh-CN" altLang="en-US" sz="160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6126480" y="4570095"/>
            <a:ext cx="5313045" cy="460375"/>
          </a:xfrm>
          <a:prstGeom prst="rect">
            <a:avLst/>
          </a:prstGeom>
          <a:noFill/>
        </p:spPr>
        <p:txBody>
          <a:bodyPr wrap="square" rtlCol="0">
            <a:spAutoFit/>
          </a:bodyPr>
          <a:lstStyle/>
          <a:p>
            <a:pPr marL="285750" indent="-285750" algn="l" fontAlgn="auto">
              <a:lnSpc>
                <a:spcPct val="150000"/>
              </a:lnSpc>
              <a:buClr>
                <a:srgbClr val="2F5597"/>
              </a:buClr>
              <a:buSzTx/>
              <a:buFont typeface="Arial" panose="020B0604020202020204" pitchFamily="34" charset="0"/>
              <a:buChar char="•"/>
            </a:pPr>
            <a:r>
              <a:rPr lang="zh-CN" altLang="en-US" sz="1600">
                <a:solidFill>
                  <a:schemeClr val="accent1"/>
                </a:solidFill>
                <a:latin typeface="微软雅黑" panose="020B0503020204020204" pitchFamily="34" charset="-122"/>
                <a:ea typeface="微软雅黑" panose="020B0503020204020204" pitchFamily="34" charset="-122"/>
                <a:sym typeface="+mn-ea"/>
              </a:rPr>
              <a:t>关闭（开始充装）</a:t>
            </a:r>
            <a:endParaRPr lang="zh-CN" altLang="en-US" sz="1600">
              <a:solidFill>
                <a:schemeClr val="accent1"/>
              </a:solidFill>
              <a:latin typeface="微软雅黑" panose="020B0503020204020204" pitchFamily="34" charset="-122"/>
              <a:ea typeface="微软雅黑" panose="020B0503020204020204" pitchFamily="34" charset="-122"/>
              <a:sym typeface="+mn-ea"/>
            </a:endParaRPr>
          </a:p>
        </p:txBody>
      </p:sp>
      <p:sp>
        <p:nvSpPr>
          <p:cNvPr id="12" name="圆角矩形 11"/>
          <p:cNvSpPr/>
          <p:nvPr/>
        </p:nvSpPr>
        <p:spPr>
          <a:xfrm>
            <a:off x="6269990" y="50622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扭动开关</a:t>
            </a:r>
            <a:r>
              <a:rPr lang="en-US" altLang="zh-CN" sz="1400"/>
              <a:t>1</a:t>
            </a:r>
            <a:endParaRPr lang="en-US" altLang="zh-CN" sz="1400"/>
          </a:p>
        </p:txBody>
      </p:sp>
      <p:sp>
        <p:nvSpPr>
          <p:cNvPr id="15" name="圆角矩形 14"/>
          <p:cNvSpPr/>
          <p:nvPr/>
        </p:nvSpPr>
        <p:spPr>
          <a:xfrm>
            <a:off x="7969885" y="50622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ym typeface="+mn-ea"/>
              </a:rPr>
              <a:t>扭动</a:t>
            </a:r>
            <a:r>
              <a:rPr lang="zh-CN" altLang="en-US" sz="1400"/>
              <a:t>开关</a:t>
            </a:r>
            <a:r>
              <a:rPr lang="en-US" altLang="zh-CN" sz="1400"/>
              <a:t>2</a:t>
            </a:r>
            <a:endParaRPr lang="en-US" altLang="zh-CN" sz="1400"/>
          </a:p>
        </p:txBody>
      </p:sp>
      <p:sp>
        <p:nvSpPr>
          <p:cNvPr id="16" name="圆角矩形 15"/>
          <p:cNvSpPr/>
          <p:nvPr/>
        </p:nvSpPr>
        <p:spPr>
          <a:xfrm>
            <a:off x="9669780" y="50622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ym typeface="+mn-ea"/>
              </a:rPr>
              <a:t>扭动</a:t>
            </a:r>
            <a:r>
              <a:rPr lang="zh-CN" altLang="en-US" sz="1400"/>
              <a:t>开关</a:t>
            </a:r>
            <a:r>
              <a:rPr lang="en-US" altLang="zh-CN" sz="1400"/>
              <a:t>3</a:t>
            </a:r>
            <a:endParaRPr lang="en-US" altLang="zh-CN" sz="1400"/>
          </a:p>
        </p:txBody>
      </p:sp>
      <p:sp>
        <p:nvSpPr>
          <p:cNvPr id="18" name="文本框 17"/>
          <p:cNvSpPr txBox="1"/>
          <p:nvPr/>
        </p:nvSpPr>
        <p:spPr>
          <a:xfrm>
            <a:off x="6144260" y="5452745"/>
            <a:ext cx="5313045" cy="460375"/>
          </a:xfrm>
          <a:prstGeom prst="rect">
            <a:avLst/>
          </a:prstGeom>
          <a:noFill/>
        </p:spPr>
        <p:txBody>
          <a:bodyPr wrap="square" rtlCol="0">
            <a:spAutoFit/>
          </a:bodyPr>
          <a:lstStyle/>
          <a:p>
            <a:pPr marL="285750" indent="-285750" algn="l" fontAlgn="auto">
              <a:lnSpc>
                <a:spcPct val="150000"/>
              </a:lnSpc>
              <a:buClr>
                <a:srgbClr val="2F5597"/>
              </a:buClr>
              <a:buSzTx/>
              <a:buFont typeface="Arial" panose="020B0604020202020204" pitchFamily="34" charset="0"/>
              <a:buChar char="•"/>
            </a:pPr>
            <a:r>
              <a:rPr lang="zh-CN" altLang="en-US" sz="1600">
                <a:solidFill>
                  <a:schemeClr val="accent1"/>
                </a:solidFill>
                <a:latin typeface="微软雅黑" panose="020B0503020204020204" pitchFamily="34" charset="-122"/>
                <a:ea typeface="微软雅黑" panose="020B0503020204020204" pitchFamily="34" charset="-122"/>
                <a:sym typeface="+mn-ea"/>
              </a:rPr>
              <a:t>打开（结束或者暂停充装）</a:t>
            </a:r>
            <a:endParaRPr lang="zh-CN" altLang="en-US" sz="1600">
              <a:solidFill>
                <a:schemeClr val="accent1"/>
              </a:solidFill>
              <a:latin typeface="微软雅黑" panose="020B0503020204020204" pitchFamily="34" charset="-122"/>
              <a:ea typeface="微软雅黑" panose="020B0503020204020204" pitchFamily="34" charset="-122"/>
              <a:sym typeface="+mn-ea"/>
            </a:endParaRPr>
          </a:p>
        </p:txBody>
      </p:sp>
      <p:sp>
        <p:nvSpPr>
          <p:cNvPr id="19" name="圆角矩形 18"/>
          <p:cNvSpPr/>
          <p:nvPr/>
        </p:nvSpPr>
        <p:spPr>
          <a:xfrm>
            <a:off x="6269990" y="58877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扭动开关</a:t>
            </a:r>
            <a:r>
              <a:rPr lang="en-US" altLang="zh-CN" sz="1400"/>
              <a:t>2</a:t>
            </a:r>
            <a:endParaRPr lang="en-US" altLang="zh-CN" sz="1400"/>
          </a:p>
        </p:txBody>
      </p:sp>
      <p:sp>
        <p:nvSpPr>
          <p:cNvPr id="20" name="圆角矩形 19"/>
          <p:cNvSpPr/>
          <p:nvPr/>
        </p:nvSpPr>
        <p:spPr>
          <a:xfrm>
            <a:off x="7969885" y="58877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ym typeface="+mn-ea"/>
              </a:rPr>
              <a:t>扭动</a:t>
            </a:r>
            <a:r>
              <a:rPr lang="zh-CN" altLang="en-US" sz="1400"/>
              <a:t>开关</a:t>
            </a:r>
            <a:r>
              <a:rPr lang="en-US" altLang="zh-CN" sz="1400"/>
              <a:t>3</a:t>
            </a:r>
            <a:endParaRPr lang="en-US" altLang="zh-CN" sz="1400"/>
          </a:p>
        </p:txBody>
      </p:sp>
      <p:sp>
        <p:nvSpPr>
          <p:cNvPr id="21" name="圆角矩形 20"/>
          <p:cNvSpPr/>
          <p:nvPr/>
        </p:nvSpPr>
        <p:spPr>
          <a:xfrm>
            <a:off x="9669780" y="58877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ym typeface="+mn-ea"/>
              </a:rPr>
              <a:t>扭动</a:t>
            </a:r>
            <a:r>
              <a:rPr lang="zh-CN" altLang="en-US" sz="1400"/>
              <a:t>开关</a:t>
            </a:r>
            <a:r>
              <a:rPr lang="en-US" altLang="zh-CN" sz="1400"/>
              <a:t>1</a:t>
            </a:r>
            <a:endParaRPr lang="en-US" altLang="zh-CN" sz="1400"/>
          </a:p>
        </p:txBody>
      </p:sp>
      <p:cxnSp>
        <p:nvCxnSpPr>
          <p:cNvPr id="23" name="直接箭头连接符 22"/>
          <p:cNvCxnSpPr/>
          <p:nvPr/>
        </p:nvCxnSpPr>
        <p:spPr>
          <a:xfrm>
            <a:off x="7597775" y="6067425"/>
            <a:ext cx="330200" cy="0"/>
          </a:xfrm>
          <a:prstGeom prst="straightConnector1">
            <a:avLst/>
          </a:prstGeom>
          <a:ln>
            <a:solidFill>
              <a:srgbClr val="004F99"/>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597775" y="5241290"/>
            <a:ext cx="330200" cy="0"/>
          </a:xfrm>
          <a:prstGeom prst="straightConnector1">
            <a:avLst/>
          </a:prstGeom>
          <a:ln>
            <a:solidFill>
              <a:srgbClr val="004F99"/>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9297670" y="6066790"/>
            <a:ext cx="330200" cy="0"/>
          </a:xfrm>
          <a:prstGeom prst="straightConnector1">
            <a:avLst/>
          </a:prstGeom>
          <a:ln>
            <a:solidFill>
              <a:srgbClr val="004F99"/>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9264650" y="5241290"/>
            <a:ext cx="330200" cy="0"/>
          </a:xfrm>
          <a:prstGeom prst="straightConnector1">
            <a:avLst/>
          </a:prstGeom>
          <a:ln>
            <a:solidFill>
              <a:srgbClr val="004F99"/>
            </a:solidFill>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564515" y="1567815"/>
            <a:ext cx="2593340" cy="311531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02757"/>
            <a:ext cx="10515600" cy="761628"/>
          </a:xfrm>
        </p:spPr>
        <p:txBody>
          <a:bodyPr/>
          <a:lstStyle/>
          <a:p>
            <a:r>
              <a:rPr lang="zh-CN" altLang="en-US">
                <a:sym typeface="+mn-ea"/>
              </a:rPr>
              <a:t>保冷循环关闭（技术方案）</a:t>
            </a:r>
            <a:endParaRPr lang="zh-CN" altLang="en-US"/>
          </a:p>
        </p:txBody>
      </p:sp>
      <p:sp>
        <p:nvSpPr>
          <p:cNvPr id="20" name="文本框 19"/>
          <p:cNvSpPr txBox="1"/>
          <p:nvPr/>
        </p:nvSpPr>
        <p:spPr>
          <a:xfrm>
            <a:off x="381635" y="4148455"/>
            <a:ext cx="11428730" cy="2584450"/>
          </a:xfrm>
          <a:prstGeom prst="rect">
            <a:avLst/>
          </a:prstGeom>
          <a:noFill/>
        </p:spPr>
        <p:txBody>
          <a:bodyPr wrap="square" rtlCol="0" anchor="t">
            <a:spAutoFit/>
          </a:bodyPr>
          <a:lstStyle/>
          <a:p>
            <a:pPr fontAlgn="auto">
              <a:lnSpc>
                <a:spcPct val="15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原理说明：</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通过</a:t>
            </a:r>
            <a:r>
              <a:rPr lang="zh-CN" altLang="en-US">
                <a:latin typeface="微软雅黑" panose="020B0503020204020204" pitchFamily="34" charset="-122"/>
                <a:ea typeface="微软雅黑" panose="020B0503020204020204" pitchFamily="34" charset="-122"/>
                <a:sym typeface="+mn-ea"/>
              </a:rPr>
              <a:t>右上方摄像头5</a:t>
            </a:r>
            <a:r>
              <a:rPr lang="zh-CN" altLang="en-US">
                <a:latin typeface="微软雅黑" panose="020B0503020204020204" pitchFamily="34" charset="-122"/>
                <a:ea typeface="微软雅黑" panose="020B0503020204020204" pitchFamily="34" charset="-122"/>
                <a:cs typeface="微软雅黑" panose="020B0503020204020204" pitchFamily="34" charset="-122"/>
              </a:rPr>
              <a:t>判断开关</a:t>
            </a: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是开启或者关闭的状态（横向为开启，竖向为关闭）；</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通过手臂和阀门</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的位置关系，从而得到操作</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阀门</a:t>
            </a:r>
            <a:r>
              <a:rPr lang="en-US" altLang="zh-CN"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是否被操作</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sym typeface="+mn-ea"/>
              </a:rPr>
              <a:t>右上方摄像头</a:t>
            </a:r>
            <a:r>
              <a:rPr lang="en-US" altLang="zh-CN">
                <a:latin typeface="微软雅黑" panose="020B0503020204020204" pitchFamily="34" charset="-122"/>
                <a:ea typeface="微软雅黑" panose="020B0503020204020204" pitchFamily="34" charset="-122"/>
                <a:sym typeface="+mn-ea"/>
              </a:rPr>
              <a:t>4</a:t>
            </a:r>
            <a:r>
              <a:rPr lang="zh-CN" altLang="en-US">
                <a:latin typeface="微软雅黑" panose="020B0503020204020204" pitchFamily="34" charset="-122"/>
                <a:ea typeface="微软雅黑" panose="020B0503020204020204" pitchFamily="34" charset="-122"/>
                <a:sym typeface="+mn-ea"/>
              </a:rPr>
              <a:t>补充，动作行为</a:t>
            </a:r>
            <a:r>
              <a:rPr lang="zh-CN" altLang="en-US">
                <a:latin typeface="微软雅黑" panose="020B0503020204020204" pitchFamily="34" charset="-122"/>
                <a:ea typeface="微软雅黑" panose="020B0503020204020204" pitchFamily="34" charset="-122"/>
                <a:cs typeface="微软雅黑" panose="020B0503020204020204" pitchFamily="34" charset="-122"/>
              </a:rPr>
              <a:t>），同时记录</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开关</a:t>
            </a:r>
            <a:r>
              <a:rPr lang="en-US" altLang="zh-CN"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的状态是否发生了变化</a:t>
            </a:r>
            <a:r>
              <a:rPr lang="zh-CN" altLang="en-US">
                <a:latin typeface="微软雅黑" panose="020B0503020204020204" pitchFamily="34" charset="-122"/>
                <a:ea typeface="微软雅黑" panose="020B0503020204020204" pitchFamily="34" charset="-122"/>
                <a:cs typeface="微软雅黑" panose="020B0503020204020204" pitchFamily="34" charset="-122"/>
              </a:rPr>
              <a:t>（结果状态），得到开关</a:t>
            </a: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是否被打开或者关闭，通过电子围栏（</a:t>
            </a:r>
            <a:r>
              <a:rPr lang="zh-CN" altLang="en-US">
                <a:latin typeface="微软雅黑" panose="020B0503020204020204" pitchFamily="34" charset="-122"/>
                <a:ea typeface="微软雅黑" panose="020B0503020204020204" pitchFamily="34" charset="-122"/>
                <a:sym typeface="+mn-ea"/>
              </a:rPr>
              <a:t>右上方摄像头</a:t>
            </a:r>
            <a:r>
              <a:rPr lang="en-US" altLang="zh-CN">
                <a:latin typeface="微软雅黑" panose="020B0503020204020204" pitchFamily="34" charset="-122"/>
                <a:ea typeface="微软雅黑" panose="020B0503020204020204" pitchFamily="34" charset="-122"/>
                <a:sym typeface="+mn-ea"/>
              </a:rPr>
              <a:t>5</a:t>
            </a:r>
            <a:r>
              <a:rPr lang="zh-CN" altLang="en-US">
                <a:latin typeface="微软雅黑" panose="020B0503020204020204" pitchFamily="34" charset="-122"/>
                <a:ea typeface="微软雅黑" panose="020B0503020204020204" pitchFamily="34" charset="-122"/>
                <a:sym typeface="+mn-ea"/>
              </a:rPr>
              <a:t>补充</a:t>
            </a:r>
            <a:r>
              <a:rPr lang="en-US" altLang="zh-CN">
                <a:latin typeface="微软雅黑" panose="020B0503020204020204" pitchFamily="34" charset="-122"/>
                <a:ea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sym typeface="+mn-ea"/>
              </a:rPr>
              <a:t>右上方摄像头</a:t>
            </a:r>
            <a:r>
              <a:rPr lang="en-US" altLang="zh-CN">
                <a:latin typeface="微软雅黑" panose="020B0503020204020204" pitchFamily="34" charset="-122"/>
                <a:ea typeface="微软雅黑" panose="020B0503020204020204" pitchFamily="34" charset="-122"/>
                <a:sym typeface="+mn-ea"/>
              </a:rPr>
              <a:t>4</a:t>
            </a:r>
            <a:r>
              <a:rPr lang="zh-CN" altLang="en-US">
                <a:latin typeface="微软雅黑" panose="020B0503020204020204" pitchFamily="34" charset="-122"/>
                <a:ea typeface="微软雅黑" panose="020B0503020204020204" pitchFamily="34" charset="-122"/>
                <a:sym typeface="+mn-ea"/>
              </a:rPr>
              <a:t>联合布控</a:t>
            </a:r>
            <a:r>
              <a:rPr lang="zh-CN" altLang="en-US">
                <a:latin typeface="微软雅黑" panose="020B0503020204020204" pitchFamily="34" charset="-122"/>
                <a:ea typeface="微软雅黑" panose="020B0503020204020204" pitchFamily="34" charset="-122"/>
                <a:cs typeface="微软雅黑" panose="020B0503020204020204" pitchFamily="34" charset="-122"/>
              </a:rPr>
              <a:t>）利用手臂在电子围栏中可以判断保冷循环</a:t>
            </a: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是否被开启或者关闭；</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在开关</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和开关</a:t>
            </a: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、开关</a:t>
            </a: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都被开启后判断最终状态为开启，反之亦然。</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6" name="箭头: 右 105"/>
          <p:cNvSpPr/>
          <p:nvPr/>
        </p:nvSpPr>
        <p:spPr>
          <a:xfrm flipV="1">
            <a:off x="5962650" y="2321560"/>
            <a:ext cx="403225" cy="469900"/>
          </a:xfrm>
          <a:prstGeom prst="rightArrow">
            <a:avLst/>
          </a:prstGeom>
          <a:gradFill>
            <a:gsLst>
              <a:gs pos="5000">
                <a:schemeClr val="bg1"/>
              </a:gs>
              <a:gs pos="100000">
                <a:srgbClr val="03437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3" name="箭头: 右 105"/>
          <p:cNvSpPr/>
          <p:nvPr/>
        </p:nvSpPr>
        <p:spPr>
          <a:xfrm flipV="1">
            <a:off x="8849995" y="2320290"/>
            <a:ext cx="403225" cy="469900"/>
          </a:xfrm>
          <a:prstGeom prst="rightArrow">
            <a:avLst/>
          </a:prstGeom>
          <a:gradFill>
            <a:gsLst>
              <a:gs pos="5000">
                <a:schemeClr val="bg1"/>
              </a:gs>
              <a:gs pos="100000">
                <a:srgbClr val="03437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5" name="文本框 34"/>
          <p:cNvSpPr txBox="1"/>
          <p:nvPr/>
        </p:nvSpPr>
        <p:spPr>
          <a:xfrm>
            <a:off x="3505835" y="3498850"/>
            <a:ext cx="2476500" cy="337185"/>
          </a:xfrm>
          <a:prstGeom prst="rect">
            <a:avLst/>
          </a:prstGeom>
          <a:noFill/>
        </p:spPr>
        <p:txBody>
          <a:bodyPr wrap="square" rtlCol="0">
            <a:spAutoFit/>
          </a:bodyPr>
          <a:lstStyle/>
          <a:p>
            <a:r>
              <a:rPr lang="en-US" altLang="zh-CN" sz="1600" b="1"/>
              <a:t>1.</a:t>
            </a:r>
            <a:r>
              <a:rPr lang="zh-CN" altLang="en-US" sz="1600" b="1"/>
              <a:t>关闭保冷循环开关</a:t>
            </a:r>
            <a:r>
              <a:rPr lang="en-US" altLang="zh-CN" sz="1600" b="1"/>
              <a:t>1</a:t>
            </a:r>
            <a:endParaRPr lang="en-US" altLang="zh-CN" sz="1600" b="1"/>
          </a:p>
        </p:txBody>
      </p:sp>
      <p:sp>
        <p:nvSpPr>
          <p:cNvPr id="38" name="文本框 37"/>
          <p:cNvSpPr txBox="1"/>
          <p:nvPr/>
        </p:nvSpPr>
        <p:spPr>
          <a:xfrm>
            <a:off x="6506210" y="3476625"/>
            <a:ext cx="2419350" cy="337185"/>
          </a:xfrm>
          <a:prstGeom prst="rect">
            <a:avLst/>
          </a:prstGeom>
          <a:noFill/>
        </p:spPr>
        <p:txBody>
          <a:bodyPr wrap="square" rtlCol="0">
            <a:spAutoFit/>
          </a:bodyPr>
          <a:lstStyle/>
          <a:p>
            <a:pPr algn="l">
              <a:buClrTx/>
              <a:buSzTx/>
              <a:buFontTx/>
            </a:pPr>
            <a:r>
              <a:rPr lang="en-US" altLang="zh-CN" sz="1600" b="1">
                <a:sym typeface="+mn-ea"/>
              </a:rPr>
              <a:t>2.</a:t>
            </a:r>
            <a:r>
              <a:rPr lang="zh-CN" altLang="en-US" sz="1600" b="1">
                <a:sym typeface="+mn-ea"/>
              </a:rPr>
              <a:t>关闭保冷循环开关</a:t>
            </a:r>
            <a:r>
              <a:rPr lang="en-US" altLang="zh-CN" sz="1600" b="1">
                <a:sym typeface="+mn-ea"/>
              </a:rPr>
              <a:t>2</a:t>
            </a:r>
            <a:endParaRPr lang="en-US" altLang="zh-CN" sz="1600" b="1"/>
          </a:p>
        </p:txBody>
      </p:sp>
      <p:sp>
        <p:nvSpPr>
          <p:cNvPr id="41" name="文本框 40"/>
          <p:cNvSpPr txBox="1"/>
          <p:nvPr/>
        </p:nvSpPr>
        <p:spPr>
          <a:xfrm>
            <a:off x="9337675" y="3476625"/>
            <a:ext cx="2293620" cy="337185"/>
          </a:xfrm>
          <a:prstGeom prst="rect">
            <a:avLst/>
          </a:prstGeom>
          <a:noFill/>
        </p:spPr>
        <p:txBody>
          <a:bodyPr wrap="square" rtlCol="0">
            <a:spAutoFit/>
          </a:bodyPr>
          <a:lstStyle/>
          <a:p>
            <a:pPr algn="l">
              <a:buClrTx/>
              <a:buSzTx/>
              <a:buFontTx/>
            </a:pPr>
            <a:r>
              <a:rPr lang="en-US" altLang="zh-CN" sz="1600" b="1">
                <a:sym typeface="+mn-ea"/>
              </a:rPr>
              <a:t>2.</a:t>
            </a:r>
            <a:r>
              <a:rPr lang="zh-CN" altLang="en-US" sz="1600" b="1">
                <a:sym typeface="+mn-ea"/>
              </a:rPr>
              <a:t>关闭保冷循环开关</a:t>
            </a:r>
            <a:r>
              <a:rPr lang="en-US" altLang="zh-CN" sz="1600" b="1">
                <a:sym typeface="+mn-ea"/>
              </a:rPr>
              <a:t>3</a:t>
            </a:r>
            <a:endParaRPr lang="en-US" altLang="zh-CN" sz="1600" b="1"/>
          </a:p>
        </p:txBody>
      </p:sp>
      <p:pic>
        <p:nvPicPr>
          <p:cNvPr id="5" name="图片 4"/>
          <p:cNvPicPr>
            <a:picLocks noChangeAspect="1"/>
          </p:cNvPicPr>
          <p:nvPr/>
        </p:nvPicPr>
        <p:blipFill>
          <a:blip r:embed="rId1"/>
          <a:stretch>
            <a:fillRect/>
          </a:stretch>
        </p:blipFill>
        <p:spPr>
          <a:xfrm>
            <a:off x="3721735" y="1431925"/>
            <a:ext cx="2044700" cy="2044700"/>
          </a:xfrm>
          <a:prstGeom prst="rect">
            <a:avLst/>
          </a:prstGeom>
        </p:spPr>
      </p:pic>
      <p:pic>
        <p:nvPicPr>
          <p:cNvPr id="6" name="图片 5"/>
          <p:cNvPicPr>
            <a:picLocks noChangeAspect="1"/>
          </p:cNvPicPr>
          <p:nvPr/>
        </p:nvPicPr>
        <p:blipFill>
          <a:blip r:embed="rId2"/>
          <a:stretch>
            <a:fillRect/>
          </a:stretch>
        </p:blipFill>
        <p:spPr>
          <a:xfrm>
            <a:off x="6579235" y="1419225"/>
            <a:ext cx="2057400" cy="2057400"/>
          </a:xfrm>
          <a:prstGeom prst="rect">
            <a:avLst/>
          </a:prstGeom>
        </p:spPr>
      </p:pic>
      <p:pic>
        <p:nvPicPr>
          <p:cNvPr id="7" name="图片 6"/>
          <p:cNvPicPr>
            <a:picLocks noChangeAspect="1"/>
          </p:cNvPicPr>
          <p:nvPr/>
        </p:nvPicPr>
        <p:blipFill>
          <a:blip r:embed="rId3"/>
          <a:stretch>
            <a:fillRect/>
          </a:stretch>
        </p:blipFill>
        <p:spPr>
          <a:xfrm>
            <a:off x="9449435" y="1433195"/>
            <a:ext cx="2070100" cy="2053590"/>
          </a:xfrm>
          <a:prstGeom prst="rect">
            <a:avLst/>
          </a:prstGeom>
        </p:spPr>
      </p:pic>
      <p:sp>
        <p:nvSpPr>
          <p:cNvPr id="10" name="矩形 9"/>
          <p:cNvSpPr/>
          <p:nvPr/>
        </p:nvSpPr>
        <p:spPr>
          <a:xfrm>
            <a:off x="7047865" y="2095500"/>
            <a:ext cx="520700" cy="93281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223500" y="2136140"/>
            <a:ext cx="521970" cy="62357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545330" y="2759710"/>
            <a:ext cx="414020" cy="34163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474845" y="3028315"/>
            <a:ext cx="517525" cy="337185"/>
          </a:xfrm>
          <a:prstGeom prst="rect">
            <a:avLst/>
          </a:prstGeom>
          <a:noFill/>
        </p:spPr>
        <p:txBody>
          <a:bodyPr wrap="square" rtlCol="0">
            <a:spAutoFit/>
          </a:bodyPr>
          <a:lstStyle/>
          <a:p>
            <a:r>
              <a:rPr lang="en-US" altLang="zh-CN" sz="1600" b="1">
                <a:solidFill>
                  <a:srgbClr val="FF0000"/>
                </a:solidFill>
              </a:rPr>
              <a:t>1</a:t>
            </a:r>
            <a:endParaRPr lang="en-US" altLang="zh-CN" sz="1600" b="1">
              <a:solidFill>
                <a:srgbClr val="FF0000"/>
              </a:solidFill>
            </a:endParaRPr>
          </a:p>
        </p:txBody>
      </p:sp>
      <p:sp>
        <p:nvSpPr>
          <p:cNvPr id="14" name="文本框 13"/>
          <p:cNvSpPr txBox="1"/>
          <p:nvPr/>
        </p:nvSpPr>
        <p:spPr>
          <a:xfrm>
            <a:off x="6703695" y="2874645"/>
            <a:ext cx="517525" cy="337185"/>
          </a:xfrm>
          <a:prstGeom prst="rect">
            <a:avLst/>
          </a:prstGeom>
          <a:noFill/>
        </p:spPr>
        <p:txBody>
          <a:bodyPr wrap="square" rtlCol="0">
            <a:spAutoFit/>
          </a:bodyPr>
          <a:lstStyle/>
          <a:p>
            <a:r>
              <a:rPr lang="en-US" altLang="zh-CN" sz="1600" b="1">
                <a:solidFill>
                  <a:srgbClr val="FF0000"/>
                </a:solidFill>
              </a:rPr>
              <a:t>2</a:t>
            </a:r>
            <a:endParaRPr lang="en-US" altLang="zh-CN" sz="1600" b="1">
              <a:solidFill>
                <a:srgbClr val="FF0000"/>
              </a:solidFill>
            </a:endParaRPr>
          </a:p>
        </p:txBody>
      </p:sp>
      <p:sp>
        <p:nvSpPr>
          <p:cNvPr id="15" name="文本框 14"/>
          <p:cNvSpPr txBox="1"/>
          <p:nvPr/>
        </p:nvSpPr>
        <p:spPr>
          <a:xfrm>
            <a:off x="9794875" y="2581275"/>
            <a:ext cx="517525" cy="337185"/>
          </a:xfrm>
          <a:prstGeom prst="rect">
            <a:avLst/>
          </a:prstGeom>
          <a:noFill/>
        </p:spPr>
        <p:txBody>
          <a:bodyPr wrap="square" rtlCol="0">
            <a:spAutoFit/>
          </a:bodyPr>
          <a:lstStyle/>
          <a:p>
            <a:r>
              <a:rPr lang="en-US" altLang="zh-CN" sz="1600" b="1">
                <a:solidFill>
                  <a:srgbClr val="FF0000"/>
                </a:solidFill>
              </a:rPr>
              <a:t>3</a:t>
            </a:r>
            <a:endParaRPr lang="en-US" altLang="zh-CN" sz="1600" b="1">
              <a:solidFill>
                <a:srgbClr val="FF0000"/>
              </a:solidFill>
            </a:endParaRPr>
          </a:p>
        </p:txBody>
      </p:sp>
      <p:pic>
        <p:nvPicPr>
          <p:cNvPr id="2" name="图片 1"/>
          <p:cNvPicPr>
            <a:picLocks noChangeAspect="1"/>
          </p:cNvPicPr>
          <p:nvPr/>
        </p:nvPicPr>
        <p:blipFill>
          <a:blip r:embed="rId4"/>
          <a:stretch>
            <a:fillRect/>
          </a:stretch>
        </p:blipFill>
        <p:spPr>
          <a:xfrm>
            <a:off x="400685" y="1123950"/>
            <a:ext cx="2875280" cy="2865755"/>
          </a:xfrm>
          <a:prstGeom prst="rect">
            <a:avLst/>
          </a:prstGeom>
        </p:spPr>
      </p:pic>
      <p:sp>
        <p:nvSpPr>
          <p:cNvPr id="4" name="矩形 3"/>
          <p:cNvSpPr/>
          <p:nvPr/>
        </p:nvSpPr>
        <p:spPr>
          <a:xfrm>
            <a:off x="2150110" y="2870200"/>
            <a:ext cx="414020" cy="34163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27380" y="1283335"/>
            <a:ext cx="1499870" cy="5022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143760" y="2569210"/>
            <a:ext cx="657860" cy="23876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143760" y="3211830"/>
            <a:ext cx="517525" cy="337185"/>
          </a:xfrm>
          <a:prstGeom prst="rect">
            <a:avLst/>
          </a:prstGeom>
          <a:noFill/>
        </p:spPr>
        <p:txBody>
          <a:bodyPr wrap="square" rtlCol="0">
            <a:spAutoFit/>
          </a:bodyPr>
          <a:lstStyle/>
          <a:p>
            <a:r>
              <a:rPr lang="en-US" altLang="zh-CN" sz="1600" b="1">
                <a:solidFill>
                  <a:srgbClr val="FF0000"/>
                </a:solidFill>
              </a:rPr>
              <a:t>1</a:t>
            </a:r>
            <a:endParaRPr lang="en-US" altLang="zh-CN" sz="1600" b="1">
              <a:solidFill>
                <a:srgbClr val="FF0000"/>
              </a:solidFill>
            </a:endParaRPr>
          </a:p>
        </p:txBody>
      </p:sp>
      <p:sp>
        <p:nvSpPr>
          <p:cNvPr id="18" name="文本框 17"/>
          <p:cNvSpPr txBox="1"/>
          <p:nvPr/>
        </p:nvSpPr>
        <p:spPr>
          <a:xfrm>
            <a:off x="877570" y="1798955"/>
            <a:ext cx="517525" cy="337185"/>
          </a:xfrm>
          <a:prstGeom prst="rect">
            <a:avLst/>
          </a:prstGeom>
          <a:noFill/>
        </p:spPr>
        <p:txBody>
          <a:bodyPr wrap="square" rtlCol="0">
            <a:spAutoFit/>
          </a:bodyPr>
          <a:lstStyle/>
          <a:p>
            <a:r>
              <a:rPr lang="en-US" altLang="zh-CN" sz="1600" b="1">
                <a:solidFill>
                  <a:srgbClr val="FF0000"/>
                </a:solidFill>
              </a:rPr>
              <a:t>2</a:t>
            </a:r>
            <a:endParaRPr lang="en-US" altLang="zh-CN" sz="1600" b="1">
              <a:solidFill>
                <a:srgbClr val="FF0000"/>
              </a:solidFill>
            </a:endParaRPr>
          </a:p>
        </p:txBody>
      </p:sp>
      <p:sp>
        <p:nvSpPr>
          <p:cNvPr id="19" name="文本框 18"/>
          <p:cNvSpPr txBox="1"/>
          <p:nvPr/>
        </p:nvSpPr>
        <p:spPr>
          <a:xfrm>
            <a:off x="2464435" y="2227580"/>
            <a:ext cx="517525" cy="337185"/>
          </a:xfrm>
          <a:prstGeom prst="rect">
            <a:avLst/>
          </a:prstGeom>
          <a:noFill/>
        </p:spPr>
        <p:txBody>
          <a:bodyPr wrap="square" rtlCol="0">
            <a:spAutoFit/>
          </a:bodyPr>
          <a:lstStyle/>
          <a:p>
            <a:r>
              <a:rPr lang="en-US" altLang="zh-CN" sz="1600" b="1">
                <a:solidFill>
                  <a:srgbClr val="FF0000"/>
                </a:solidFill>
              </a:rPr>
              <a:t>3</a:t>
            </a:r>
            <a:endParaRPr lang="en-US" altLang="zh-CN" sz="1600" b="1">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1613646" y="2172073"/>
            <a:ext cx="5688105" cy="1794531"/>
          </a:xfrm>
        </p:spPr>
        <p:txBody>
          <a:bodyPr/>
          <a:lstStyle/>
          <a:p>
            <a:r>
              <a:rPr lang="zh-CN" altLang="en-US" dirty="0"/>
              <a:t>公司简介及主要能力</a:t>
            </a:r>
            <a:endParaRPr lang="en-US" altLang="zh-CN" dirty="0"/>
          </a:p>
          <a:p>
            <a:r>
              <a:rPr lang="zh-CN" altLang="en-US" dirty="0"/>
              <a:t>相关业绩介绍</a:t>
            </a:r>
            <a:endParaRPr lang="en-US" altLang="zh-CN" dirty="0"/>
          </a:p>
          <a:p>
            <a:r>
              <a:rPr lang="zh-CN" altLang="en-US" dirty="0"/>
              <a:t>本项目报价</a:t>
            </a:r>
            <a:endParaRPr lang="en-US" altLang="zh-CN" dirty="0"/>
          </a:p>
          <a:p>
            <a:r>
              <a:rPr lang="zh-CN" altLang="en-US" dirty="0"/>
              <a:t>相关资料</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12282"/>
            <a:ext cx="10515600" cy="761628"/>
          </a:xfrm>
        </p:spPr>
        <p:txBody>
          <a:bodyPr>
            <a:normAutofit/>
          </a:bodyPr>
          <a:lstStyle/>
          <a:p>
            <a:r>
              <a:rPr lang="zh-CN" altLang="en-US">
                <a:sym typeface="+mn-ea"/>
              </a:rPr>
              <a:t>驾驶员在岗</a:t>
            </a:r>
            <a:endParaRPr lang="zh-CN" altLang="en-US">
              <a:sym typeface="+mn-ea"/>
            </a:endParaRPr>
          </a:p>
        </p:txBody>
      </p:sp>
      <p:sp>
        <p:nvSpPr>
          <p:cNvPr id="31" name="矩形 30"/>
          <p:cNvSpPr/>
          <p:nvPr/>
        </p:nvSpPr>
        <p:spPr>
          <a:xfrm>
            <a:off x="459105" y="1301115"/>
            <a:ext cx="5469890" cy="5012055"/>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72200" y="258254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47435" y="222948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375400" y="2212975"/>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6172200" y="35490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172200" y="318325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6400165" y="3180080"/>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业务流程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172200" y="2593340"/>
            <a:ext cx="5782945" cy="460375"/>
          </a:xfrm>
          <a:prstGeom prst="rect">
            <a:avLst/>
          </a:prstGeom>
          <a:noFill/>
        </p:spPr>
        <p:txBody>
          <a:bodyPr wrap="square" rtlCol="0">
            <a:spAutoFit/>
          </a:bodyPr>
          <a:lstStyle/>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判断车尾作业区域内有人（可设置离开时间）。</a:t>
            </a:r>
            <a:endParaRPr lang="zh-CN" altLang="en-US" sz="1600">
              <a:latin typeface="微软雅黑" panose="020B0503020204020204" pitchFamily="34" charset="-122"/>
              <a:ea typeface="微软雅黑" panose="020B0503020204020204" pitchFamily="34" charset="-122"/>
            </a:endParaRPr>
          </a:p>
        </p:txBody>
      </p:sp>
      <p:sp>
        <p:nvSpPr>
          <p:cNvPr id="5" name="矩形 4"/>
          <p:cNvSpPr/>
          <p:nvPr/>
        </p:nvSpPr>
        <p:spPr>
          <a:xfrm>
            <a:off x="564515" y="1567815"/>
            <a:ext cx="2594610"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二维图（摄像头位置）</a:t>
            </a:r>
            <a:endParaRPr lang="zh-CN" altLang="en-US">
              <a:solidFill>
                <a:schemeClr val="tx1"/>
              </a:solidFill>
            </a:endParaRPr>
          </a:p>
        </p:txBody>
      </p:sp>
      <p:sp>
        <p:nvSpPr>
          <p:cNvPr id="6" name="矩形 5"/>
          <p:cNvSpPr/>
          <p:nvPr/>
        </p:nvSpPr>
        <p:spPr>
          <a:xfrm>
            <a:off x="3412490" y="1567815"/>
            <a:ext cx="2390775"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现实场景图</a:t>
            </a:r>
            <a:endParaRPr lang="zh-CN" altLang="en-US">
              <a:solidFill>
                <a:schemeClr val="tx1"/>
              </a:solidFill>
            </a:endParaRPr>
          </a:p>
        </p:txBody>
      </p:sp>
      <p:sp>
        <p:nvSpPr>
          <p:cNvPr id="25" name="文本框 24"/>
          <p:cNvSpPr txBox="1"/>
          <p:nvPr/>
        </p:nvSpPr>
        <p:spPr>
          <a:xfrm>
            <a:off x="617220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人</a:t>
            </a:r>
            <a:endParaRPr lang="zh-CN" altLang="en-US" sz="1600">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706755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车尾作业区域</a:t>
            </a:r>
            <a:endParaRPr lang="zh-CN" altLang="en-US" sz="1600">
              <a:latin typeface="微软雅黑" panose="020B0503020204020204" pitchFamily="34" charset="-122"/>
              <a:ea typeface="微软雅黑" panose="020B0503020204020204" pitchFamily="34" charset="-122"/>
              <a:sym typeface="+mn-ea"/>
            </a:endParaRPr>
          </a:p>
        </p:txBody>
      </p:sp>
      <p:sp>
        <p:nvSpPr>
          <p:cNvPr id="35" name="文本框 34"/>
          <p:cNvSpPr txBox="1"/>
          <p:nvPr/>
        </p:nvSpPr>
        <p:spPr>
          <a:xfrm>
            <a:off x="6136640" y="3567430"/>
            <a:ext cx="5782945" cy="2306955"/>
          </a:xfrm>
          <a:prstGeom prst="rect">
            <a:avLst/>
          </a:prstGeom>
          <a:noFill/>
        </p:spPr>
        <p:txBody>
          <a:bodyPr wrap="square" rtlCol="0">
            <a:spAutoFit/>
          </a:bodyPr>
          <a:lstStyle/>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前置流程：保冷循环关闭。后续流程：保冷循环关闭</a:t>
            </a:r>
            <a:endParaRPr lang="zh-CN" altLang="en-US" sz="1600">
              <a:latin typeface="微软雅黑" panose="020B0503020204020204" pitchFamily="34" charset="-122"/>
              <a:ea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流程说明：</a:t>
            </a:r>
            <a:endParaRPr lang="zh-CN" altLang="en-US" sz="1600">
              <a:latin typeface="微软雅黑" panose="020B0503020204020204" pitchFamily="34" charset="-122"/>
              <a:ea typeface="微软雅黑" panose="020B0503020204020204" pitchFamily="34" charset="-122"/>
            </a:endParaRPr>
          </a:p>
          <a:p>
            <a:pPr indent="0" fontAlgn="auto">
              <a:lnSpc>
                <a:spcPct val="150000"/>
              </a:lnSpc>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）进入流程后，判断车尾作业区域是否有人，若作业区域没有人则发送“驾驶员未在岗”的告警；</a:t>
            </a:r>
            <a:endParaRPr lang="zh-CN" altLang="en-US" sz="1600">
              <a:latin typeface="微软雅黑" panose="020B0503020204020204" pitchFamily="34" charset="-122"/>
              <a:ea typeface="微软雅黑" panose="020B0503020204020204" pitchFamily="34" charset="-122"/>
            </a:endParaRPr>
          </a:p>
          <a:p>
            <a:pPr indent="0" fontAlgn="auto">
              <a:lnSpc>
                <a:spcPct val="150000"/>
              </a:lnSpc>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）若发现车尾作业区域没有人，但识别到人员进行保冷循环开启的操作，则不产生告警，且流程进入下一节点</a:t>
            </a:r>
            <a:r>
              <a:rPr lang="zh-CN" altLang="en-US" sz="1600">
                <a:latin typeface="微软雅黑" panose="020B0503020204020204" pitchFamily="34" charset="-122"/>
                <a:ea typeface="微软雅黑" panose="020B0503020204020204" pitchFamily="34" charset="-122"/>
                <a:sym typeface="+mn-ea"/>
              </a:rPr>
              <a:t>。</a:t>
            </a:r>
            <a:endParaRPr lang="zh-CN" altLang="en-US" sz="16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64515" y="1567815"/>
            <a:ext cx="2594610" cy="3181985"/>
          </a:xfrm>
          <a:prstGeom prst="rect">
            <a:avLst/>
          </a:prstGeom>
        </p:spPr>
      </p:pic>
      <p:pic>
        <p:nvPicPr>
          <p:cNvPr id="7" name="图片 6"/>
          <p:cNvPicPr>
            <a:picLocks noChangeAspect="1"/>
          </p:cNvPicPr>
          <p:nvPr/>
        </p:nvPicPr>
        <p:blipFill>
          <a:blip r:embed="rId2"/>
          <a:stretch>
            <a:fillRect/>
          </a:stretch>
        </p:blipFill>
        <p:spPr>
          <a:xfrm>
            <a:off x="3412490" y="1567815"/>
            <a:ext cx="2388235" cy="3181985"/>
          </a:xfrm>
          <a:prstGeom prst="rect">
            <a:avLst/>
          </a:prstGeom>
        </p:spPr>
      </p:pic>
      <p:sp>
        <p:nvSpPr>
          <p:cNvPr id="16" name="文本框 15"/>
          <p:cNvSpPr txBox="1"/>
          <p:nvPr/>
        </p:nvSpPr>
        <p:spPr>
          <a:xfrm>
            <a:off x="487680" y="4705350"/>
            <a:ext cx="5316220" cy="156845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sym typeface="+mn-ea"/>
              </a:rPr>
              <a:t>方案描述：</a:t>
            </a:r>
            <a:endParaRPr lang="zh-CN" altLang="en-US" sz="1600" b="1">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利用右上方摄像头</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对对车尾区域进行固定位置监控，识别出驾驶人员是否在固定区域，判断驾驶员是否在岗，防止出现安全问题和保障充气顺利。</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12282"/>
            <a:ext cx="10515600" cy="761628"/>
          </a:xfrm>
        </p:spPr>
        <p:txBody>
          <a:bodyPr>
            <a:normAutofit/>
          </a:bodyPr>
          <a:lstStyle/>
          <a:p>
            <a:r>
              <a:rPr lang="zh-CN" altLang="en-US">
                <a:sym typeface="+mn-ea"/>
              </a:rPr>
              <a:t>保冷循环开启（和关闭一样的判断逻辑）</a:t>
            </a:r>
            <a:endParaRPr lang="zh-CN" altLang="en-US">
              <a:sym typeface="+mn-ea"/>
            </a:endParaRPr>
          </a:p>
        </p:txBody>
      </p:sp>
      <p:sp>
        <p:nvSpPr>
          <p:cNvPr id="31" name="矩形 30"/>
          <p:cNvSpPr/>
          <p:nvPr/>
        </p:nvSpPr>
        <p:spPr>
          <a:xfrm>
            <a:off x="459105" y="1301115"/>
            <a:ext cx="5469890" cy="5283835"/>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72200" y="258254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47435" y="222948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487680" y="4705350"/>
            <a:ext cx="5416550" cy="193802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rPr>
              <a:t>摄像头部署方案：</a:t>
            </a:r>
            <a:endParaRPr lang="zh-CN" altLang="en-US" sz="1600" b="1">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右上方摄像头5</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拍摄阀门1和阀门2的状态和是否被操作</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（结果状态）</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，阀门1涂成白色，通过</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右上方摄像头</a:t>
            </a:r>
            <a:r>
              <a:rPr lang="en-US" alt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阀门1和阀门2进行画面补充。进行综合判断阀门是否被打开或关闭。</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39"/>
          <p:cNvSpPr txBox="1"/>
          <p:nvPr/>
        </p:nvSpPr>
        <p:spPr>
          <a:xfrm>
            <a:off x="6375400" y="2212975"/>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6172200" y="44380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172200" y="407225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6400165" y="4069080"/>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业务流程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172200" y="2593340"/>
            <a:ext cx="5782945" cy="460375"/>
          </a:xfrm>
          <a:prstGeom prst="rect">
            <a:avLst/>
          </a:prstGeom>
          <a:noFill/>
        </p:spPr>
        <p:txBody>
          <a:bodyPr wrap="square" rtlCol="0">
            <a:spAutoFit/>
          </a:bodyPr>
          <a:lstStyle/>
          <a:p>
            <a:pPr marL="285750" indent="-285750" fontAlgn="auto">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保冷循环开关</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横向时为开启状态，竖向时为关闭状态。</a:t>
            </a:r>
            <a:endParaRPr lang="zh-CN" altLang="en-US" sz="1600">
              <a:latin typeface="微软雅黑" panose="020B0503020204020204" pitchFamily="34" charset="-122"/>
              <a:ea typeface="微软雅黑" panose="020B0503020204020204" pitchFamily="34" charset="-122"/>
            </a:endParaRPr>
          </a:p>
        </p:txBody>
      </p:sp>
      <p:sp>
        <p:nvSpPr>
          <p:cNvPr id="5" name="矩形 4"/>
          <p:cNvSpPr/>
          <p:nvPr/>
        </p:nvSpPr>
        <p:spPr>
          <a:xfrm>
            <a:off x="564515" y="1567815"/>
            <a:ext cx="2594610"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二维图（摄像头位置）</a:t>
            </a:r>
            <a:endParaRPr lang="zh-CN" altLang="en-US">
              <a:solidFill>
                <a:schemeClr val="tx1"/>
              </a:solidFill>
            </a:endParaRPr>
          </a:p>
        </p:txBody>
      </p:sp>
      <p:sp>
        <p:nvSpPr>
          <p:cNvPr id="6" name="矩形 5"/>
          <p:cNvSpPr/>
          <p:nvPr/>
        </p:nvSpPr>
        <p:spPr>
          <a:xfrm>
            <a:off x="3412490" y="1567815"/>
            <a:ext cx="2390775"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现实场景图</a:t>
            </a:r>
            <a:endParaRPr lang="zh-CN" altLang="en-US">
              <a:solidFill>
                <a:schemeClr val="tx1"/>
              </a:solidFill>
            </a:endParaRPr>
          </a:p>
        </p:txBody>
      </p:sp>
      <p:pic>
        <p:nvPicPr>
          <p:cNvPr id="46" name="图片 45"/>
          <p:cNvPicPr>
            <a:picLocks noChangeAspect="1"/>
          </p:cNvPicPr>
          <p:nvPr/>
        </p:nvPicPr>
        <p:blipFill>
          <a:blip r:embed="rId1"/>
          <a:stretch>
            <a:fillRect/>
          </a:stretch>
        </p:blipFill>
        <p:spPr>
          <a:xfrm>
            <a:off x="3424555" y="1597660"/>
            <a:ext cx="2379345" cy="3140075"/>
          </a:xfrm>
          <a:prstGeom prst="rect">
            <a:avLst/>
          </a:prstGeom>
        </p:spPr>
      </p:pic>
      <p:sp>
        <p:nvSpPr>
          <p:cNvPr id="7" name="文本框 6"/>
          <p:cNvSpPr txBox="1"/>
          <p:nvPr/>
        </p:nvSpPr>
        <p:spPr>
          <a:xfrm>
            <a:off x="5120005" y="3869055"/>
            <a:ext cx="517525" cy="368300"/>
          </a:xfrm>
          <a:prstGeom prst="rect">
            <a:avLst/>
          </a:prstGeom>
          <a:noFill/>
        </p:spPr>
        <p:txBody>
          <a:bodyPr wrap="square" rtlCol="0">
            <a:spAutoFit/>
          </a:bodyPr>
          <a:lstStyle/>
          <a:p>
            <a:r>
              <a:rPr lang="en-US" altLang="zh-CN" b="1">
                <a:solidFill>
                  <a:srgbClr val="FF0000"/>
                </a:solidFill>
              </a:rPr>
              <a:t>1</a:t>
            </a:r>
            <a:endParaRPr lang="en-US" altLang="zh-CN" b="1">
              <a:solidFill>
                <a:srgbClr val="FF0000"/>
              </a:solidFill>
            </a:endParaRPr>
          </a:p>
        </p:txBody>
      </p:sp>
      <p:sp>
        <p:nvSpPr>
          <p:cNvPr id="8" name="文本框 7"/>
          <p:cNvSpPr txBox="1"/>
          <p:nvPr/>
        </p:nvSpPr>
        <p:spPr>
          <a:xfrm>
            <a:off x="3942715" y="2968625"/>
            <a:ext cx="517525" cy="368300"/>
          </a:xfrm>
          <a:prstGeom prst="rect">
            <a:avLst/>
          </a:prstGeom>
          <a:noFill/>
        </p:spPr>
        <p:txBody>
          <a:bodyPr wrap="square" rtlCol="0">
            <a:spAutoFit/>
          </a:bodyPr>
          <a:lstStyle/>
          <a:p>
            <a:pPr algn="l">
              <a:buClrTx/>
              <a:buSzTx/>
              <a:buFontTx/>
            </a:pPr>
            <a:r>
              <a:rPr lang="en-US" altLang="zh-CN" b="1">
                <a:solidFill>
                  <a:srgbClr val="FF0000"/>
                </a:solidFill>
              </a:rPr>
              <a:t>2</a:t>
            </a:r>
            <a:endParaRPr lang="en-US" altLang="zh-CN" b="1">
              <a:solidFill>
                <a:srgbClr val="FF0000"/>
              </a:solidFill>
            </a:endParaRPr>
          </a:p>
        </p:txBody>
      </p:sp>
      <p:sp>
        <p:nvSpPr>
          <p:cNvPr id="9" name="文本框 8"/>
          <p:cNvSpPr txBox="1"/>
          <p:nvPr/>
        </p:nvSpPr>
        <p:spPr>
          <a:xfrm>
            <a:off x="4721225" y="2724785"/>
            <a:ext cx="517525" cy="368300"/>
          </a:xfrm>
          <a:prstGeom prst="rect">
            <a:avLst/>
          </a:prstGeom>
          <a:noFill/>
        </p:spPr>
        <p:txBody>
          <a:bodyPr wrap="square" rtlCol="0">
            <a:spAutoFit/>
          </a:bodyPr>
          <a:lstStyle/>
          <a:p>
            <a:pPr algn="l">
              <a:buClrTx/>
              <a:buSzTx/>
              <a:buFontTx/>
            </a:pPr>
            <a:r>
              <a:rPr lang="en-US" altLang="zh-CN" b="1">
                <a:solidFill>
                  <a:srgbClr val="FF0000"/>
                </a:solidFill>
              </a:rPr>
              <a:t>3</a:t>
            </a:r>
            <a:endParaRPr lang="en-US" altLang="zh-CN" b="1">
              <a:solidFill>
                <a:srgbClr val="FF0000"/>
              </a:solidFill>
            </a:endParaRPr>
          </a:p>
        </p:txBody>
      </p:sp>
      <p:sp>
        <p:nvSpPr>
          <p:cNvPr id="25" name="文本框 24"/>
          <p:cNvSpPr txBox="1"/>
          <p:nvPr/>
        </p:nvSpPr>
        <p:spPr>
          <a:xfrm>
            <a:off x="617220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保冷循环阀门1，2，</a:t>
            </a:r>
            <a:r>
              <a:rPr lang="en-US" altLang="zh-CN" sz="1600">
                <a:latin typeface="微软雅黑" panose="020B0503020204020204" pitchFamily="34" charset="-122"/>
                <a:ea typeface="微软雅黑" panose="020B0503020204020204" pitchFamily="34" charset="-122"/>
                <a:sym typeface="+mn-ea"/>
              </a:rPr>
              <a:t>3</a:t>
            </a:r>
            <a:endParaRPr lang="en-US" altLang="zh-CN" sz="1600">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884555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手臂</a:t>
            </a:r>
            <a:endParaRPr lang="zh-CN" altLang="en-US" sz="160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6126480" y="4570095"/>
            <a:ext cx="5313045" cy="460375"/>
          </a:xfrm>
          <a:prstGeom prst="rect">
            <a:avLst/>
          </a:prstGeom>
          <a:noFill/>
        </p:spPr>
        <p:txBody>
          <a:bodyPr wrap="square" rtlCol="0">
            <a:spAutoFit/>
          </a:bodyPr>
          <a:lstStyle/>
          <a:p>
            <a:pPr marL="285750" indent="-285750" algn="l" fontAlgn="auto">
              <a:lnSpc>
                <a:spcPct val="150000"/>
              </a:lnSpc>
              <a:buClr>
                <a:srgbClr val="2F5597"/>
              </a:buClr>
              <a:buSzTx/>
              <a:buFont typeface="Arial" panose="020B0604020202020204" pitchFamily="34" charset="0"/>
              <a:buChar char="•"/>
            </a:pPr>
            <a:r>
              <a:rPr lang="zh-CN" altLang="en-US" sz="1600">
                <a:solidFill>
                  <a:schemeClr val="accent1"/>
                </a:solidFill>
                <a:latin typeface="微软雅黑" panose="020B0503020204020204" pitchFamily="34" charset="-122"/>
                <a:ea typeface="微软雅黑" panose="020B0503020204020204" pitchFamily="34" charset="-122"/>
                <a:sym typeface="+mn-ea"/>
              </a:rPr>
              <a:t>关闭（开始充装）</a:t>
            </a:r>
            <a:endParaRPr lang="zh-CN" altLang="en-US" sz="1600">
              <a:solidFill>
                <a:schemeClr val="accent1"/>
              </a:solidFill>
              <a:latin typeface="微软雅黑" panose="020B0503020204020204" pitchFamily="34" charset="-122"/>
              <a:ea typeface="微软雅黑" panose="020B0503020204020204" pitchFamily="34" charset="-122"/>
              <a:sym typeface="+mn-ea"/>
            </a:endParaRPr>
          </a:p>
        </p:txBody>
      </p:sp>
      <p:sp>
        <p:nvSpPr>
          <p:cNvPr id="12" name="圆角矩形 11"/>
          <p:cNvSpPr/>
          <p:nvPr/>
        </p:nvSpPr>
        <p:spPr>
          <a:xfrm>
            <a:off x="6269990" y="50622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扭动开关</a:t>
            </a:r>
            <a:r>
              <a:rPr lang="en-US" altLang="zh-CN" sz="1400"/>
              <a:t>1</a:t>
            </a:r>
            <a:endParaRPr lang="en-US" altLang="zh-CN" sz="1400"/>
          </a:p>
        </p:txBody>
      </p:sp>
      <p:sp>
        <p:nvSpPr>
          <p:cNvPr id="15" name="圆角矩形 14"/>
          <p:cNvSpPr/>
          <p:nvPr/>
        </p:nvSpPr>
        <p:spPr>
          <a:xfrm>
            <a:off x="7969885" y="50622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ym typeface="+mn-ea"/>
              </a:rPr>
              <a:t>扭动</a:t>
            </a:r>
            <a:r>
              <a:rPr lang="zh-CN" altLang="en-US" sz="1400"/>
              <a:t>开关</a:t>
            </a:r>
            <a:r>
              <a:rPr lang="en-US" altLang="zh-CN" sz="1400"/>
              <a:t>2</a:t>
            </a:r>
            <a:endParaRPr lang="en-US" altLang="zh-CN" sz="1400"/>
          </a:p>
        </p:txBody>
      </p:sp>
      <p:sp>
        <p:nvSpPr>
          <p:cNvPr id="16" name="圆角矩形 15"/>
          <p:cNvSpPr/>
          <p:nvPr/>
        </p:nvSpPr>
        <p:spPr>
          <a:xfrm>
            <a:off x="9669780" y="50622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ym typeface="+mn-ea"/>
              </a:rPr>
              <a:t>扭动</a:t>
            </a:r>
            <a:r>
              <a:rPr lang="zh-CN" altLang="en-US" sz="1400"/>
              <a:t>开关</a:t>
            </a:r>
            <a:r>
              <a:rPr lang="en-US" altLang="zh-CN" sz="1400"/>
              <a:t>3</a:t>
            </a:r>
            <a:endParaRPr lang="en-US" altLang="zh-CN" sz="1400"/>
          </a:p>
        </p:txBody>
      </p:sp>
      <p:sp>
        <p:nvSpPr>
          <p:cNvPr id="18" name="文本框 17"/>
          <p:cNvSpPr txBox="1"/>
          <p:nvPr/>
        </p:nvSpPr>
        <p:spPr>
          <a:xfrm>
            <a:off x="6144260" y="5452745"/>
            <a:ext cx="5313045" cy="460375"/>
          </a:xfrm>
          <a:prstGeom prst="rect">
            <a:avLst/>
          </a:prstGeom>
          <a:noFill/>
        </p:spPr>
        <p:txBody>
          <a:bodyPr wrap="square" rtlCol="0">
            <a:spAutoFit/>
          </a:bodyPr>
          <a:lstStyle/>
          <a:p>
            <a:pPr marL="285750" indent="-285750" algn="l" fontAlgn="auto">
              <a:lnSpc>
                <a:spcPct val="150000"/>
              </a:lnSpc>
              <a:buClr>
                <a:srgbClr val="2F5597"/>
              </a:buClr>
              <a:buSzTx/>
              <a:buFont typeface="Arial" panose="020B0604020202020204" pitchFamily="34" charset="0"/>
              <a:buChar char="•"/>
            </a:pPr>
            <a:r>
              <a:rPr lang="zh-CN" altLang="en-US" sz="1600">
                <a:solidFill>
                  <a:schemeClr val="accent1"/>
                </a:solidFill>
                <a:latin typeface="微软雅黑" panose="020B0503020204020204" pitchFamily="34" charset="-122"/>
                <a:ea typeface="微软雅黑" panose="020B0503020204020204" pitchFamily="34" charset="-122"/>
                <a:sym typeface="+mn-ea"/>
              </a:rPr>
              <a:t>打开（结束或者暂停充装）</a:t>
            </a:r>
            <a:endParaRPr lang="zh-CN" altLang="en-US" sz="1600">
              <a:solidFill>
                <a:schemeClr val="accent1"/>
              </a:solidFill>
              <a:latin typeface="微软雅黑" panose="020B0503020204020204" pitchFamily="34" charset="-122"/>
              <a:ea typeface="微软雅黑" panose="020B0503020204020204" pitchFamily="34" charset="-122"/>
              <a:sym typeface="+mn-ea"/>
            </a:endParaRPr>
          </a:p>
        </p:txBody>
      </p:sp>
      <p:sp>
        <p:nvSpPr>
          <p:cNvPr id="19" name="圆角矩形 18"/>
          <p:cNvSpPr/>
          <p:nvPr/>
        </p:nvSpPr>
        <p:spPr>
          <a:xfrm>
            <a:off x="6269990" y="58877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扭动开关</a:t>
            </a:r>
            <a:r>
              <a:rPr lang="en-US" altLang="zh-CN" sz="1400"/>
              <a:t>2</a:t>
            </a:r>
            <a:endParaRPr lang="en-US" altLang="zh-CN" sz="1400"/>
          </a:p>
        </p:txBody>
      </p:sp>
      <p:sp>
        <p:nvSpPr>
          <p:cNvPr id="20" name="圆角矩形 19"/>
          <p:cNvSpPr/>
          <p:nvPr/>
        </p:nvSpPr>
        <p:spPr>
          <a:xfrm>
            <a:off x="7969885" y="58877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ym typeface="+mn-ea"/>
              </a:rPr>
              <a:t>扭动</a:t>
            </a:r>
            <a:r>
              <a:rPr lang="zh-CN" altLang="en-US" sz="1400"/>
              <a:t>开关</a:t>
            </a:r>
            <a:r>
              <a:rPr lang="en-US" altLang="zh-CN" sz="1400"/>
              <a:t>3</a:t>
            </a:r>
            <a:endParaRPr lang="en-US" altLang="zh-CN" sz="1400"/>
          </a:p>
        </p:txBody>
      </p:sp>
      <p:sp>
        <p:nvSpPr>
          <p:cNvPr id="21" name="圆角矩形 20"/>
          <p:cNvSpPr/>
          <p:nvPr/>
        </p:nvSpPr>
        <p:spPr>
          <a:xfrm>
            <a:off x="9669780" y="5887720"/>
            <a:ext cx="1285875" cy="358775"/>
          </a:xfrm>
          <a:prstGeom prst="round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ym typeface="+mn-ea"/>
              </a:rPr>
              <a:t>扭动</a:t>
            </a:r>
            <a:r>
              <a:rPr lang="zh-CN" altLang="en-US" sz="1400"/>
              <a:t>开关</a:t>
            </a:r>
            <a:r>
              <a:rPr lang="en-US" altLang="zh-CN" sz="1400"/>
              <a:t>1</a:t>
            </a:r>
            <a:endParaRPr lang="en-US" altLang="zh-CN" sz="1400"/>
          </a:p>
        </p:txBody>
      </p:sp>
      <p:cxnSp>
        <p:nvCxnSpPr>
          <p:cNvPr id="23" name="直接箭头连接符 22"/>
          <p:cNvCxnSpPr/>
          <p:nvPr/>
        </p:nvCxnSpPr>
        <p:spPr>
          <a:xfrm>
            <a:off x="7597775" y="6067425"/>
            <a:ext cx="330200" cy="0"/>
          </a:xfrm>
          <a:prstGeom prst="straightConnector1">
            <a:avLst/>
          </a:prstGeom>
          <a:ln>
            <a:solidFill>
              <a:srgbClr val="004F99"/>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597775" y="5241290"/>
            <a:ext cx="330200" cy="0"/>
          </a:xfrm>
          <a:prstGeom prst="straightConnector1">
            <a:avLst/>
          </a:prstGeom>
          <a:ln>
            <a:solidFill>
              <a:srgbClr val="004F99"/>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9297670" y="6066790"/>
            <a:ext cx="330200" cy="0"/>
          </a:xfrm>
          <a:prstGeom prst="straightConnector1">
            <a:avLst/>
          </a:prstGeom>
          <a:ln>
            <a:solidFill>
              <a:srgbClr val="004F99"/>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9264650" y="5241290"/>
            <a:ext cx="330200" cy="0"/>
          </a:xfrm>
          <a:prstGeom prst="straightConnector1">
            <a:avLst/>
          </a:prstGeom>
          <a:ln>
            <a:solidFill>
              <a:srgbClr val="004F99"/>
            </a:solidFill>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564515" y="1567815"/>
            <a:ext cx="2593340" cy="311531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12282"/>
            <a:ext cx="10515600" cy="761628"/>
          </a:xfrm>
        </p:spPr>
        <p:txBody>
          <a:bodyPr>
            <a:normAutofit/>
          </a:bodyPr>
          <a:lstStyle/>
          <a:p>
            <a:r>
              <a:rPr lang="zh-CN" altLang="en-US">
                <a:sym typeface="+mn-ea"/>
              </a:rPr>
              <a:t>排除残液（充气三次）</a:t>
            </a:r>
            <a:endParaRPr lang="zh-CN" altLang="en-US">
              <a:sym typeface="+mn-ea"/>
            </a:endParaRPr>
          </a:p>
        </p:txBody>
      </p:sp>
      <p:sp>
        <p:nvSpPr>
          <p:cNvPr id="31" name="矩形 30"/>
          <p:cNvSpPr/>
          <p:nvPr/>
        </p:nvSpPr>
        <p:spPr>
          <a:xfrm>
            <a:off x="459105" y="1301115"/>
            <a:ext cx="5469890" cy="5039360"/>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646430" y="1414145"/>
            <a:ext cx="2592070" cy="3137535"/>
          </a:xfrm>
          <a:prstGeom prst="rect">
            <a:avLst/>
          </a:prstGeom>
        </p:spPr>
      </p:pic>
      <p:pic>
        <p:nvPicPr>
          <p:cNvPr id="24" name="图片 23"/>
          <p:cNvPicPr>
            <a:picLocks noChangeAspect="1"/>
          </p:cNvPicPr>
          <p:nvPr/>
        </p:nvPicPr>
        <p:blipFill>
          <a:blip r:embed="rId2"/>
          <a:stretch>
            <a:fillRect/>
          </a:stretch>
        </p:blipFill>
        <p:spPr>
          <a:xfrm>
            <a:off x="3404870" y="1401445"/>
            <a:ext cx="2416810" cy="3160395"/>
          </a:xfrm>
          <a:prstGeom prst="rect">
            <a:avLst/>
          </a:prstGeom>
        </p:spPr>
      </p:pic>
      <p:cxnSp>
        <p:nvCxnSpPr>
          <p:cNvPr id="7" name="直接连接符 6"/>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172200" y="269938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147435" y="234632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59105" y="4406900"/>
            <a:ext cx="5474335" cy="193802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rPr>
              <a:t>摄像头部署方案</a:t>
            </a:r>
            <a:endParaRPr lang="zh-CN" altLang="en-US" sz="1600" b="1">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solidFill>
                  <a:schemeClr val="tx1">
                    <a:lumMod val="95000"/>
                    <a:lumOff val="5000"/>
                  </a:schemeClr>
                </a:solidFill>
                <a:latin typeface="微软雅黑" panose="020B0503020204020204" pitchFamily="34" charset="-122"/>
                <a:ea typeface="微软雅黑" panose="020B0503020204020204" pitchFamily="34" charset="-122"/>
              </a:rPr>
              <a:t>利用多摄像头识别阀门的初始位置和状态，具体为通过在</a:t>
            </a:r>
            <a:r>
              <a:rPr lang="zh-CN" altLang="en-US" sz="1600" b="1">
                <a:solidFill>
                  <a:schemeClr val="tx1">
                    <a:lumMod val="95000"/>
                    <a:lumOff val="5000"/>
                  </a:schemeClr>
                </a:solidFill>
                <a:latin typeface="微软雅黑" panose="020B0503020204020204" pitchFamily="34" charset="-122"/>
                <a:ea typeface="微软雅黑" panose="020B0503020204020204" pitchFamily="34" charset="-122"/>
                <a:sym typeface="+mn-ea"/>
              </a:rPr>
              <a:t>右侧方摄像头</a:t>
            </a:r>
            <a:r>
              <a:rPr lang="en-US" altLang="zh-CN" sz="1600" b="1">
                <a:solidFill>
                  <a:schemeClr val="tx1">
                    <a:lumMod val="95000"/>
                    <a:lumOff val="5000"/>
                  </a:schemeClr>
                </a:solidFill>
                <a:latin typeface="微软雅黑" panose="020B0503020204020204" pitchFamily="34" charset="-122"/>
                <a:ea typeface="微软雅黑" panose="020B0503020204020204" pitchFamily="34" charset="-122"/>
                <a:sym typeface="+mn-ea"/>
              </a:rPr>
              <a:t>2</a:t>
            </a:r>
            <a:r>
              <a:rPr lang="zh-CN" altLang="en-US" sz="1600">
                <a:solidFill>
                  <a:schemeClr val="tx1">
                    <a:lumMod val="95000"/>
                    <a:lumOff val="5000"/>
                  </a:schemeClr>
                </a:solidFill>
                <a:latin typeface="微软雅黑" panose="020B0503020204020204" pitchFamily="34" charset="-122"/>
                <a:ea typeface="微软雅黑" panose="020B0503020204020204" pitchFamily="34" charset="-122"/>
              </a:rPr>
              <a:t>识别气相臂状态（最佳区域），找到气相臂初始状态；通过</a:t>
            </a:r>
            <a:r>
              <a:rPr lang="zh-CN" altLang="en-US" sz="1600" b="1">
                <a:solidFill>
                  <a:schemeClr val="tx1">
                    <a:lumMod val="95000"/>
                    <a:lumOff val="5000"/>
                  </a:schemeClr>
                </a:solidFill>
                <a:latin typeface="微软雅黑" panose="020B0503020204020204" pitchFamily="34" charset="-122"/>
                <a:ea typeface="微软雅黑" panose="020B0503020204020204" pitchFamily="34" charset="-122"/>
              </a:rPr>
              <a:t>左侧上方摄像头</a:t>
            </a:r>
            <a:r>
              <a:rPr lang="en-US" altLang="zh-CN" sz="1600" b="1">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sz="1600">
                <a:solidFill>
                  <a:schemeClr val="tx1">
                    <a:lumMod val="95000"/>
                    <a:lumOff val="5000"/>
                  </a:schemeClr>
                </a:solidFill>
                <a:latin typeface="微软雅黑" panose="020B0503020204020204" pitchFamily="34" charset="-122"/>
                <a:ea typeface="微软雅黑" panose="020B0503020204020204" pitchFamily="34" charset="-122"/>
              </a:rPr>
              <a:t>识别液相臂手阀和操作动作（最佳区域）。</a:t>
            </a:r>
            <a:endParaRPr lang="zh-CN" altLang="en-US" sz="160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375400" y="2329815"/>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169660" y="1669415"/>
            <a:ext cx="875030" cy="460375"/>
          </a:xfrm>
          <a:prstGeom prst="rect">
            <a:avLst/>
          </a:prstGeom>
          <a:noFill/>
        </p:spPr>
        <p:txBody>
          <a:bodyPr wrap="non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手臂</a:t>
            </a:r>
            <a:endParaRPr lang="zh-CN" altLang="en-US" sz="1600">
              <a:latin typeface="微软雅黑" panose="020B0503020204020204" pitchFamily="34" charset="-122"/>
              <a:ea typeface="微软雅黑" panose="020B0503020204020204" pitchFamily="34" charset="-122"/>
              <a:sym typeface="+mn-ea"/>
            </a:endParaRPr>
          </a:p>
        </p:txBody>
      </p:sp>
      <p:cxnSp>
        <p:nvCxnSpPr>
          <p:cNvPr id="23" name="直接连接符 22"/>
          <p:cNvCxnSpPr/>
          <p:nvPr/>
        </p:nvCxnSpPr>
        <p:spPr>
          <a:xfrm>
            <a:off x="6155055" y="4338320"/>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134100" y="400621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文本框 27"/>
          <p:cNvSpPr txBox="1"/>
          <p:nvPr/>
        </p:nvSpPr>
        <p:spPr>
          <a:xfrm>
            <a:off x="6360160" y="3992245"/>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操作流程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7487920" y="1669415"/>
            <a:ext cx="1346835"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阀门</a:t>
            </a:r>
            <a:endParaRPr lang="en-US" altLang="zh-CN" sz="1600">
              <a:latin typeface="微软雅黑" panose="020B0503020204020204" pitchFamily="34" charset="-122"/>
              <a:ea typeface="微软雅黑" panose="020B0503020204020204" pitchFamily="34" charset="-122"/>
              <a:sym typeface="+mn-ea"/>
            </a:endParaRPr>
          </a:p>
        </p:txBody>
      </p:sp>
      <p:sp>
        <p:nvSpPr>
          <p:cNvPr id="39" name="文本框 38"/>
          <p:cNvSpPr txBox="1"/>
          <p:nvPr/>
        </p:nvSpPr>
        <p:spPr>
          <a:xfrm>
            <a:off x="5988050" y="4424680"/>
            <a:ext cx="3220085"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a:solidFill>
                  <a:schemeClr val="tx1"/>
                </a:solidFill>
                <a:latin typeface="微软雅黑" panose="020B0503020204020204" pitchFamily="34" charset="-122"/>
                <a:ea typeface="微软雅黑" panose="020B0503020204020204" pitchFamily="34" charset="-122"/>
              </a:rPr>
              <a:t>重复充气</a:t>
            </a:r>
            <a:r>
              <a:rPr lang="en-US" altLang="zh-CN" sz="1600" b="1">
                <a:solidFill>
                  <a:schemeClr val="tx1"/>
                </a:solidFill>
                <a:latin typeface="微软雅黑" panose="020B0503020204020204" pitchFamily="34" charset="-122"/>
                <a:ea typeface="微软雅黑" panose="020B0503020204020204" pitchFamily="34" charset="-122"/>
              </a:rPr>
              <a:t>3</a:t>
            </a:r>
            <a:r>
              <a:rPr lang="zh-CN" altLang="en-US" sz="1600" b="1">
                <a:solidFill>
                  <a:schemeClr val="tx1"/>
                </a:solidFill>
                <a:latin typeface="微软雅黑" panose="020B0503020204020204" pitchFamily="34" charset="-122"/>
                <a:ea typeface="微软雅黑" panose="020B0503020204020204" pitchFamily="34" charset="-122"/>
              </a:rPr>
              <a:t>次</a:t>
            </a:r>
            <a:r>
              <a:rPr lang="zh-CN" altLang="en-US" sz="1600" b="1">
                <a:solidFill>
                  <a:schemeClr val="tx1"/>
                </a:solidFill>
                <a:latin typeface="微软雅黑" panose="020B0503020204020204" pitchFamily="34" charset="-122"/>
                <a:ea typeface="微软雅黑" panose="020B0503020204020204" pitchFamily="34" charset="-122"/>
              </a:rPr>
              <a:t>动作</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6093460" y="2700655"/>
            <a:ext cx="6156960" cy="1198880"/>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前置流程：保冷循环开启；</a:t>
            </a:r>
            <a:endParaRPr lang="zh-CN" altLang="en-US" sz="1600">
              <a:latin typeface="微软雅黑" panose="020B0503020204020204" pitchFamily="34" charset="-122"/>
              <a:ea typeface="微软雅黑" panose="020B0503020204020204" pitchFamily="34" charset="-122"/>
              <a:sym typeface="+mn-ea"/>
            </a:endParaRPr>
          </a:p>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吹扫阀初始位置（关闭）和移动位置（开启）；置换阀初始位置（关闭）和移动位置（开启）。</a:t>
            </a:r>
            <a:endParaRPr lang="zh-CN" altLang="en-US" sz="1600" b="1">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28792"/>
            <a:ext cx="10515600" cy="761628"/>
          </a:xfrm>
        </p:spPr>
        <p:txBody>
          <a:bodyPr>
            <a:normAutofit/>
          </a:bodyPr>
          <a:lstStyle/>
          <a:p>
            <a:r>
              <a:rPr lang="zh-CN" altLang="en-US" noProof="0" dirty="0">
                <a:ln>
                  <a:noFill/>
                </a:ln>
                <a:solidFill>
                  <a:srgbClr val="004F99"/>
                </a:solidFill>
                <a:effectLst/>
                <a:uLnTx/>
                <a:uFillTx/>
                <a:cs typeface="+mn-ea"/>
                <a:sym typeface="+mn-ea"/>
              </a:rPr>
              <a:t>三角木归位</a:t>
            </a:r>
            <a:endParaRPr lang="zh-CN" altLang="en-US" noProof="0" dirty="0">
              <a:ln>
                <a:noFill/>
              </a:ln>
              <a:solidFill>
                <a:srgbClr val="004F99"/>
              </a:solidFill>
              <a:effectLst/>
              <a:uLnTx/>
              <a:uFillTx/>
              <a:cs typeface="+mn-ea"/>
              <a:sym typeface="+mn-ea"/>
            </a:endParaRPr>
          </a:p>
        </p:txBody>
      </p:sp>
      <p:sp>
        <p:nvSpPr>
          <p:cNvPr id="31" name="矩形 30"/>
          <p:cNvSpPr/>
          <p:nvPr/>
        </p:nvSpPr>
        <p:spPr>
          <a:xfrm>
            <a:off x="459105" y="1301115"/>
            <a:ext cx="5469890" cy="5210175"/>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72200" y="258254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47435" y="222948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375400" y="2212975"/>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6172200" y="354774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172200" y="318198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6400165" y="3121660"/>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识别流程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172200" y="2588895"/>
            <a:ext cx="5782945" cy="46037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识别三角木放置区域内有三角木。</a:t>
            </a:r>
            <a:endParaRPr lang="zh-CN" altLang="en-US" sz="160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564515" y="1567815"/>
            <a:ext cx="2594610"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二维图（摄像头位置）</a:t>
            </a:r>
            <a:endParaRPr lang="zh-CN" altLang="en-US">
              <a:solidFill>
                <a:schemeClr val="tx1"/>
              </a:solidFill>
            </a:endParaRPr>
          </a:p>
        </p:txBody>
      </p:sp>
      <p:sp>
        <p:nvSpPr>
          <p:cNvPr id="7" name="矩形 6"/>
          <p:cNvSpPr/>
          <p:nvPr/>
        </p:nvSpPr>
        <p:spPr>
          <a:xfrm>
            <a:off x="3412490" y="1567815"/>
            <a:ext cx="2390775"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现实场景图</a:t>
            </a:r>
            <a:endParaRPr lang="zh-CN" altLang="en-US">
              <a:solidFill>
                <a:schemeClr val="tx1"/>
              </a:solidFill>
            </a:endParaRPr>
          </a:p>
        </p:txBody>
      </p:sp>
      <p:sp>
        <p:nvSpPr>
          <p:cNvPr id="25" name="文本框 24"/>
          <p:cNvSpPr txBox="1"/>
          <p:nvPr/>
        </p:nvSpPr>
        <p:spPr>
          <a:xfrm>
            <a:off x="617220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三角木</a:t>
            </a:r>
            <a:endParaRPr lang="zh-CN" altLang="en-US" sz="1600">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8853805"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三角木放置区域</a:t>
            </a:r>
            <a:endParaRPr lang="zh-CN" altLang="en-US" sz="160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1"/>
          <a:stretch>
            <a:fillRect/>
          </a:stretch>
        </p:blipFill>
        <p:spPr>
          <a:xfrm>
            <a:off x="3412490" y="1567815"/>
            <a:ext cx="2379980" cy="3171190"/>
          </a:xfrm>
          <a:prstGeom prst="rect">
            <a:avLst/>
          </a:prstGeom>
        </p:spPr>
      </p:pic>
      <p:sp>
        <p:nvSpPr>
          <p:cNvPr id="11" name="文本框 10"/>
          <p:cNvSpPr txBox="1"/>
          <p:nvPr/>
        </p:nvSpPr>
        <p:spPr>
          <a:xfrm>
            <a:off x="6172200" y="3548380"/>
            <a:ext cx="5562600" cy="230695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前置流程：排除残液。</a:t>
            </a:r>
            <a:r>
              <a:rPr lang="zh-CN" altLang="en-US" sz="1600">
                <a:latin typeface="微软雅黑" panose="020B0503020204020204" pitchFamily="34" charset="-122"/>
                <a:ea typeface="微软雅黑" panose="020B0503020204020204" pitchFamily="34" charset="-122"/>
                <a:sym typeface="+mn-ea"/>
              </a:rPr>
              <a:t>后续流程：后车牌识别车辆驶离</a:t>
            </a:r>
            <a:endParaRPr lang="zh-CN" altLang="en-US" sz="1600">
              <a:latin typeface="微软雅黑" panose="020B0503020204020204" pitchFamily="34" charset="-122"/>
              <a:ea typeface="微软雅黑" panose="020B0503020204020204" pitchFamily="34" charset="-122"/>
            </a:endParaRPr>
          </a:p>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流程说明：</a:t>
            </a:r>
            <a:endParaRPr lang="zh-CN" altLang="en-US" sz="1600">
              <a:latin typeface="微软雅黑" panose="020B0503020204020204" pitchFamily="34" charset="-122"/>
              <a:ea typeface="微软雅黑" panose="020B0503020204020204" pitchFamily="34" charset="-122"/>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）进入流程后，当识别到三角木放置区域里有三角木时，则</a:t>
            </a:r>
            <a:r>
              <a:rPr lang="zh-CN" altLang="en-US" sz="1600">
                <a:latin typeface="微软雅黑" panose="020B0503020204020204" pitchFamily="34" charset="-122"/>
                <a:ea typeface="微软雅黑" panose="020B0503020204020204" pitchFamily="34" charset="-122"/>
                <a:sym typeface="+mn-ea"/>
              </a:rPr>
              <a:t>将“三角木归位”已完成传到前台，并进入下一流程；</a:t>
            </a:r>
            <a:endParaRPr lang="zh-CN" altLang="en-US" sz="1600">
              <a:latin typeface="微软雅黑" panose="020B0503020204020204" pitchFamily="34" charset="-122"/>
              <a:ea typeface="微软雅黑" panose="020B0503020204020204" pitchFamily="34" charset="-122"/>
              <a:sym typeface="+mn-ea"/>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sym typeface="+mn-ea"/>
              </a:rPr>
              <a:t>2</a:t>
            </a:r>
            <a:r>
              <a:rPr lang="zh-CN" altLang="en-US" sz="1600">
                <a:latin typeface="微软雅黑" panose="020B0503020204020204" pitchFamily="34" charset="-122"/>
                <a:ea typeface="微软雅黑" panose="020B0503020204020204" pitchFamily="34" charset="-122"/>
                <a:sym typeface="+mn-ea"/>
              </a:rPr>
              <a:t>）若未识别到（</a:t>
            </a:r>
            <a:r>
              <a:rPr lang="en-US" altLang="zh-CN" sz="1600">
                <a:latin typeface="微软雅黑" panose="020B0503020204020204" pitchFamily="34" charset="-122"/>
                <a:ea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sym typeface="+mn-ea"/>
              </a:rPr>
              <a:t>）但已识别到车辆驶离操作的时，则发送“未归位三角木”的告警。</a:t>
            </a:r>
            <a:endParaRPr lang="zh-CN" altLang="en-US" sz="16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64515" y="1540510"/>
            <a:ext cx="2607310" cy="3139440"/>
          </a:xfrm>
          <a:prstGeom prst="rect">
            <a:avLst/>
          </a:prstGeom>
        </p:spPr>
      </p:pic>
      <p:sp>
        <p:nvSpPr>
          <p:cNvPr id="16" name="文本框 15"/>
          <p:cNvSpPr txBox="1"/>
          <p:nvPr/>
        </p:nvSpPr>
        <p:spPr>
          <a:xfrm>
            <a:off x="535940" y="4826000"/>
            <a:ext cx="5316220" cy="156845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sym typeface="+mn-ea"/>
              </a:rPr>
              <a:t>方案描述：</a:t>
            </a:r>
            <a:endParaRPr lang="zh-CN" altLang="en-US" sz="1600" b="1">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利用右上方摄像头</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对三角木划定区域三角木进行监控，判断出三角木是否在三角木固定区域从而得到三角木是否被正确放置。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290" y="212282"/>
            <a:ext cx="10515600" cy="761628"/>
          </a:xfrm>
        </p:spPr>
        <p:txBody>
          <a:bodyPr>
            <a:normAutofit/>
          </a:bodyPr>
          <a:lstStyle/>
          <a:p>
            <a:r>
              <a:rPr lang="zh-CN" altLang="en-US" noProof="0" dirty="0">
                <a:ln>
                  <a:noFill/>
                </a:ln>
                <a:solidFill>
                  <a:srgbClr val="004F99"/>
                </a:solidFill>
                <a:effectLst/>
                <a:uLnTx/>
                <a:uFillTx/>
                <a:cs typeface="+mn-ea"/>
                <a:sym typeface="+mn-ea"/>
              </a:rPr>
              <a:t>后车牌识别</a:t>
            </a:r>
            <a:r>
              <a:rPr lang="en-US" altLang="zh-CN" noProof="0" dirty="0">
                <a:ln>
                  <a:noFill/>
                </a:ln>
                <a:solidFill>
                  <a:srgbClr val="004F99"/>
                </a:solidFill>
                <a:effectLst/>
                <a:uLnTx/>
                <a:uFillTx/>
                <a:cs typeface="+mn-ea"/>
                <a:sym typeface="+mn-ea"/>
              </a:rPr>
              <a:t>-</a:t>
            </a:r>
            <a:r>
              <a:rPr lang="zh-CN" altLang="en-US" noProof="0" dirty="0">
                <a:ln>
                  <a:noFill/>
                </a:ln>
                <a:solidFill>
                  <a:srgbClr val="004F99"/>
                </a:solidFill>
                <a:effectLst/>
                <a:uLnTx/>
                <a:uFillTx/>
                <a:cs typeface="+mn-ea"/>
                <a:sym typeface="+mn-ea"/>
              </a:rPr>
              <a:t>车辆驶离</a:t>
            </a:r>
            <a:endParaRPr lang="zh-CN" altLang="en-US" noProof="0" dirty="0">
              <a:ln>
                <a:noFill/>
              </a:ln>
              <a:solidFill>
                <a:srgbClr val="004F99"/>
              </a:solidFill>
              <a:effectLst/>
              <a:uLnTx/>
              <a:uFillTx/>
              <a:cs typeface="+mn-ea"/>
              <a:sym typeface="+mn-ea"/>
            </a:endParaRPr>
          </a:p>
        </p:txBody>
      </p:sp>
      <p:sp>
        <p:nvSpPr>
          <p:cNvPr id="31" name="矩形 30"/>
          <p:cNvSpPr/>
          <p:nvPr/>
        </p:nvSpPr>
        <p:spPr>
          <a:xfrm>
            <a:off x="459105" y="1301115"/>
            <a:ext cx="5469890" cy="5012055"/>
          </a:xfrm>
          <a:prstGeom prst="rect">
            <a:avLst/>
          </a:prstGeom>
          <a:solidFill>
            <a:srgbClr val="F2F2F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172200" y="166941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72200" y="258254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147435" y="133413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47435" y="226377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375400" y="2212975"/>
            <a:ext cx="1227455"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sym typeface="+mn-ea"/>
              </a:rPr>
              <a:t>判断标准</a:t>
            </a:r>
            <a:endParaRPr lang="zh-CN" altLang="en-US" b="1">
              <a:solidFill>
                <a:schemeClr val="accent1"/>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6375400" y="1301115"/>
            <a:ext cx="178689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识别内容</a:t>
            </a:r>
            <a:endParaRPr lang="zh-CN" altLang="en-US" b="1">
              <a:solidFill>
                <a:schemeClr val="accent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6172200" y="3504565"/>
            <a:ext cx="55626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172200" y="3184525"/>
            <a:ext cx="227965" cy="233680"/>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6400165" y="3124200"/>
            <a:ext cx="1786255" cy="368300"/>
          </a:xfrm>
          <a:prstGeom prst="rect">
            <a:avLst/>
          </a:prstGeom>
          <a:noFill/>
        </p:spPr>
        <p:txBody>
          <a:bodyPr wrap="square" rtlCol="0">
            <a:spAutoFit/>
          </a:bodyPr>
          <a:lstStyle/>
          <a:p>
            <a:r>
              <a:rPr lang="zh-CN" altLang="en-US" b="1">
                <a:solidFill>
                  <a:schemeClr val="accent1"/>
                </a:solidFill>
                <a:latin typeface="微软雅黑" panose="020B0503020204020204" pitchFamily="34" charset="-122"/>
                <a:ea typeface="微软雅黑" panose="020B0503020204020204" pitchFamily="34" charset="-122"/>
              </a:rPr>
              <a:t>识别流程</a:t>
            </a:r>
            <a:endParaRPr lang="zh-CN" altLang="en-US" b="1">
              <a:solidFill>
                <a:schemeClr val="accent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172200" y="2588260"/>
            <a:ext cx="5782945" cy="460375"/>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识别后车牌不在指定位置区域内。</a:t>
            </a:r>
            <a:endParaRPr lang="zh-CN" altLang="en-US" sz="160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564515" y="1567815"/>
            <a:ext cx="2594610"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二维图（摄像头位置）</a:t>
            </a:r>
            <a:endParaRPr lang="zh-CN" altLang="en-US">
              <a:solidFill>
                <a:schemeClr val="tx1"/>
              </a:solidFill>
            </a:endParaRPr>
          </a:p>
        </p:txBody>
      </p:sp>
      <p:sp>
        <p:nvSpPr>
          <p:cNvPr id="7" name="矩形 6"/>
          <p:cNvSpPr/>
          <p:nvPr/>
        </p:nvSpPr>
        <p:spPr>
          <a:xfrm>
            <a:off x="3412490" y="1567815"/>
            <a:ext cx="2390775" cy="3170555"/>
          </a:xfrm>
          <a:prstGeom prst="rect">
            <a:avLst/>
          </a:prstGeom>
          <a:noFill/>
          <a:ln>
            <a:solidFill>
              <a:schemeClr val="bg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现实场景图</a:t>
            </a:r>
            <a:endParaRPr lang="zh-CN" altLang="en-US">
              <a:solidFill>
                <a:schemeClr val="tx1"/>
              </a:solidFill>
            </a:endParaRPr>
          </a:p>
        </p:txBody>
      </p:sp>
      <p:sp>
        <p:nvSpPr>
          <p:cNvPr id="25" name="文本框 24"/>
          <p:cNvSpPr txBox="1"/>
          <p:nvPr/>
        </p:nvSpPr>
        <p:spPr>
          <a:xfrm>
            <a:off x="6172200"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后车牌</a:t>
            </a:r>
            <a:endParaRPr lang="zh-CN" altLang="en-US" sz="1600">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8853805" y="1669415"/>
            <a:ext cx="2540000" cy="460375"/>
          </a:xfrm>
          <a:prstGeom prst="rect">
            <a:avLst/>
          </a:prstGeom>
          <a:noFill/>
        </p:spPr>
        <p:txBody>
          <a:bodyPr wrap="square" rtlCol="0" anchor="t">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指定位置区域</a:t>
            </a:r>
            <a:endParaRPr lang="zh-CN" altLang="en-US" sz="160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172200" y="3562350"/>
            <a:ext cx="5782945" cy="1568450"/>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前置流程：排除残液   后置流程：无</a:t>
            </a:r>
            <a:endParaRPr lang="zh-CN" altLang="en-US" sz="1600">
              <a:latin typeface="微软雅黑" panose="020B0503020204020204" pitchFamily="34" charset="-122"/>
              <a:ea typeface="微软雅黑" panose="020B0503020204020204" pitchFamily="34" charset="-122"/>
            </a:endParaRPr>
          </a:p>
          <a:p>
            <a:pPr marL="285750" indent="-285750" algn="l">
              <a:lnSpc>
                <a:spcPct val="150000"/>
              </a:lnSpc>
              <a:buClrTx/>
              <a:buSzTx/>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sym typeface="+mn-ea"/>
              </a:rPr>
              <a:t>流程说明：</a:t>
            </a:r>
            <a:endParaRPr lang="zh-CN" altLang="en-US" sz="1600">
              <a:latin typeface="微软雅黑" panose="020B0503020204020204" pitchFamily="34" charset="-122"/>
              <a:ea typeface="微软雅黑" panose="020B0503020204020204" pitchFamily="34" charset="-122"/>
              <a:sym typeface="+mn-ea"/>
            </a:endParaRPr>
          </a:p>
          <a:p>
            <a:pPr indent="0" algn="l">
              <a:lnSpc>
                <a:spcPct val="150000"/>
              </a:lnSpc>
              <a:buClrTx/>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sym typeface="+mn-ea"/>
              </a:rPr>
              <a:t>完成排除残液流程后，当判断到后车牌不在指定位置区域时，发送</a:t>
            </a:r>
            <a:r>
              <a:rPr lang="zh-CN" altLang="en-US" sz="1600">
                <a:latin typeface="微软雅黑" panose="020B0503020204020204" pitchFamily="34" charset="-122"/>
                <a:ea typeface="微软雅黑" panose="020B0503020204020204" pitchFamily="34" charset="-122"/>
              </a:rPr>
              <a:t>“后车牌识别车辆驶离”流程已完成的信息传到前台。</a:t>
            </a:r>
            <a:endParaRPr lang="zh-CN" altLang="en-US" sz="16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64515" y="1564005"/>
            <a:ext cx="2620010" cy="3175000"/>
          </a:xfrm>
          <a:prstGeom prst="rect">
            <a:avLst/>
          </a:prstGeom>
        </p:spPr>
      </p:pic>
      <p:pic>
        <p:nvPicPr>
          <p:cNvPr id="9" name="图片 8"/>
          <p:cNvPicPr>
            <a:picLocks noChangeAspect="1"/>
          </p:cNvPicPr>
          <p:nvPr/>
        </p:nvPicPr>
        <p:blipFill>
          <a:blip r:embed="rId2"/>
          <a:stretch>
            <a:fillRect/>
          </a:stretch>
        </p:blipFill>
        <p:spPr>
          <a:xfrm>
            <a:off x="3411855" y="1565910"/>
            <a:ext cx="2391410" cy="3173730"/>
          </a:xfrm>
          <a:prstGeom prst="rect">
            <a:avLst/>
          </a:prstGeom>
        </p:spPr>
      </p:pic>
      <p:sp>
        <p:nvSpPr>
          <p:cNvPr id="10" name="矩形 9"/>
          <p:cNvSpPr/>
          <p:nvPr/>
        </p:nvSpPr>
        <p:spPr>
          <a:xfrm>
            <a:off x="3815080" y="2669540"/>
            <a:ext cx="786765" cy="8502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0585" y="2552700"/>
            <a:ext cx="2061210" cy="148272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7680" y="4705350"/>
            <a:ext cx="5441950" cy="1568450"/>
          </a:xfrm>
          <a:prstGeom prst="rect">
            <a:avLst/>
          </a:prstGeom>
          <a:noFill/>
        </p:spPr>
        <p:txBody>
          <a:bodyPr wrap="square" rtlCol="0">
            <a:spAutoFit/>
          </a:bodyPr>
          <a:lstStyle/>
          <a:p>
            <a:pPr marL="285750" indent="-285750" algn="l" fontAlgn="auto">
              <a:lnSpc>
                <a:spcPct val="150000"/>
              </a:lnSpc>
              <a:buClr>
                <a:srgbClr val="000000"/>
              </a:buClr>
              <a:buSzTx/>
              <a:buFont typeface="Arial" panose="020B0604020202020204" pitchFamily="34" charset="0"/>
              <a:buChar char="•"/>
            </a:pPr>
            <a:r>
              <a:rPr lang="zh-CN" altLang="en-US" sz="1600" b="1">
                <a:latin typeface="微软雅黑" panose="020B0503020204020204" pitchFamily="34" charset="-122"/>
                <a:ea typeface="微软雅黑" panose="020B0503020204020204" pitchFamily="34" charset="-122"/>
              </a:rPr>
              <a:t>方案描述：</a:t>
            </a:r>
            <a:endParaRPr lang="zh-CN" altLang="en-US" sz="1600" b="1">
              <a:latin typeface="微软雅黑" panose="020B0503020204020204" pitchFamily="34" charset="-122"/>
              <a:ea typeface="微软雅黑" panose="020B0503020204020204" pitchFamily="34" charset="-122"/>
            </a:endParaRPr>
          </a:p>
          <a:p>
            <a:pPr indent="0" algn="l" fontAlgn="auto">
              <a:lnSpc>
                <a:spcPct val="150000"/>
              </a:lnSpc>
              <a:buClr>
                <a:srgbClr val="2F5597"/>
              </a:buClr>
              <a:buSzTx/>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利用</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右上方摄像头</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对车尾区域进行监控，</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通过设置电子围栏可以实现对车辆的车牌进行识别。在识别到车牌和电子围栏发生重合关系后，判断为车辆驶离。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流程结束。</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3225" y="212090"/>
            <a:ext cx="11756390" cy="761365"/>
          </a:xfrm>
        </p:spPr>
        <p:txBody>
          <a:bodyPr>
            <a:noAutofit/>
          </a:bodyPr>
          <a:lstStyle/>
          <a:p>
            <a:r>
              <a:rPr lang="zh-CN" altLang="en-US" dirty="0"/>
              <a:t>模型嵌入安全专家经验判断的能力，不单纯依赖机器识别，可以提高检测准确度</a:t>
            </a:r>
            <a:endParaRPr lang="zh-CN" altLang="en-US" dirty="0"/>
          </a:p>
        </p:txBody>
      </p:sp>
      <p:pic>
        <p:nvPicPr>
          <p:cNvPr id="5" name="图片 4"/>
          <p:cNvPicPr>
            <a:picLocks noChangeAspect="1"/>
          </p:cNvPicPr>
          <p:nvPr/>
        </p:nvPicPr>
        <p:blipFill rotWithShape="1">
          <a:blip r:embed="rId1"/>
          <a:srcRect l="9692" t="4053" r="4646" b="9886"/>
          <a:stretch>
            <a:fillRect/>
          </a:stretch>
        </p:blipFill>
        <p:spPr>
          <a:xfrm rot="5400000">
            <a:off x="1158235" y="1679372"/>
            <a:ext cx="3371134" cy="4154227"/>
          </a:xfrm>
          <a:prstGeom prst="rect">
            <a:avLst/>
          </a:prstGeom>
        </p:spPr>
      </p:pic>
      <p:sp>
        <p:nvSpPr>
          <p:cNvPr id="6" name="矩形 5"/>
          <p:cNvSpPr/>
          <p:nvPr/>
        </p:nvSpPr>
        <p:spPr>
          <a:xfrm>
            <a:off x="879065" y="1470539"/>
            <a:ext cx="3885440" cy="365125"/>
          </a:xfrm>
          <a:prstGeom prst="rect">
            <a:avLst/>
          </a:prstGeom>
          <a:solidFill>
            <a:srgbClr val="004B97"/>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图 像</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5851233" y="1490637"/>
            <a:ext cx="4459829" cy="365125"/>
          </a:xfrm>
          <a:prstGeom prst="rect">
            <a:avLst/>
          </a:prstGeom>
          <a:solidFill>
            <a:srgbClr val="004B97"/>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图 像</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879065" y="5615278"/>
            <a:ext cx="3885440" cy="363600"/>
          </a:xfrm>
          <a:prstGeom prst="rect">
            <a:avLst/>
          </a:prstGeom>
          <a:solidFill>
            <a:srgbClr val="004B97"/>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类型判定结果</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5851233" y="3022728"/>
            <a:ext cx="4459828" cy="630564"/>
          </a:xfrm>
          <a:prstGeom prst="rect">
            <a:avLst/>
          </a:prstGeom>
          <a:ln w="28575"/>
        </p:spPr>
        <p:style>
          <a:lnRef idx="2">
            <a:schemeClr val="accent1"/>
          </a:lnRef>
          <a:fillRef idx="1">
            <a:schemeClr val="lt1"/>
          </a:fillRef>
          <a:effectRef idx="0">
            <a:schemeClr val="accent1"/>
          </a:effectRef>
          <a:fontRef idx="minor">
            <a:schemeClr val="dk1"/>
          </a:fontRef>
        </p:style>
        <p:txBody>
          <a:bodyPr lIns="0" tIns="0" rIns="0" rtlCol="0" anchor="t"/>
          <a:lstStyle/>
          <a:p>
            <a:pPr algn="ctr"/>
            <a:r>
              <a:rPr lang="zh-CN" altLang="en-US" dirty="0">
                <a:latin typeface="微软雅黑" panose="020B0503020204020204" pitchFamily="34" charset="-122"/>
                <a:ea typeface="微软雅黑" panose="020B0503020204020204" pitchFamily="34" charset="-122"/>
              </a:rPr>
              <a:t>要素提取</a:t>
            </a: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5895466" y="3338068"/>
            <a:ext cx="1008899" cy="259979"/>
          </a:xfrm>
          <a:prstGeom prst="ellipse">
            <a:avLst/>
          </a:prstGeom>
          <a:solidFill>
            <a:srgbClr val="004B97"/>
          </a:solidFill>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手臂</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箭头: 下 11"/>
          <p:cNvSpPr/>
          <p:nvPr/>
        </p:nvSpPr>
        <p:spPr>
          <a:xfrm>
            <a:off x="2598821" y="1855762"/>
            <a:ext cx="409074" cy="297889"/>
          </a:xfrm>
          <a:prstGeom prst="downArrow">
            <a:avLst/>
          </a:prstGeom>
          <a:solidFill>
            <a:schemeClr val="bg1"/>
          </a:solidFill>
          <a:ln w="28575">
            <a:solidFill>
              <a:srgbClr val="004B9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箭头: 下 12"/>
          <p:cNvSpPr/>
          <p:nvPr/>
        </p:nvSpPr>
        <p:spPr>
          <a:xfrm>
            <a:off x="2546684" y="5301469"/>
            <a:ext cx="409074" cy="297889"/>
          </a:xfrm>
          <a:prstGeom prst="downArrow">
            <a:avLst/>
          </a:prstGeom>
          <a:solidFill>
            <a:schemeClr val="bg1"/>
          </a:solidFill>
          <a:ln w="28575">
            <a:solidFill>
              <a:srgbClr val="004B9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箭头: 下 13"/>
          <p:cNvSpPr/>
          <p:nvPr/>
        </p:nvSpPr>
        <p:spPr>
          <a:xfrm>
            <a:off x="7876610" y="1835662"/>
            <a:ext cx="409074" cy="297889"/>
          </a:xfrm>
          <a:prstGeom prst="downArrow">
            <a:avLst/>
          </a:prstGeom>
          <a:solidFill>
            <a:schemeClr val="bg1"/>
          </a:solidFill>
          <a:ln w="28575">
            <a:solidFill>
              <a:srgbClr val="004B9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7014988" y="3338068"/>
            <a:ext cx="1008899" cy="259979"/>
          </a:xfrm>
          <a:prstGeom prst="ellipse">
            <a:avLst/>
          </a:prstGeom>
          <a:solidFill>
            <a:srgbClr val="004B97"/>
          </a:solidFill>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吹扫阀</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椭圆 15"/>
          <p:cNvSpPr/>
          <p:nvPr/>
        </p:nvSpPr>
        <p:spPr>
          <a:xfrm>
            <a:off x="8134510" y="3338068"/>
            <a:ext cx="1008899" cy="259979"/>
          </a:xfrm>
          <a:prstGeom prst="ellipse">
            <a:avLst/>
          </a:prstGeom>
          <a:solidFill>
            <a:srgbClr val="004B97"/>
          </a:solidFill>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相位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箭头: 下 17"/>
          <p:cNvSpPr/>
          <p:nvPr/>
        </p:nvSpPr>
        <p:spPr>
          <a:xfrm>
            <a:off x="7876610" y="2652646"/>
            <a:ext cx="409074" cy="297889"/>
          </a:xfrm>
          <a:prstGeom prst="downArrow">
            <a:avLst/>
          </a:prstGeom>
          <a:solidFill>
            <a:schemeClr val="bg1"/>
          </a:solidFill>
          <a:ln w="28575">
            <a:solidFill>
              <a:srgbClr val="004B9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2"/>
          <a:srcRect l="11343" r="3981" b="19243"/>
          <a:stretch>
            <a:fillRect/>
          </a:stretch>
        </p:blipFill>
        <p:spPr>
          <a:xfrm rot="5400000">
            <a:off x="7796977" y="836970"/>
            <a:ext cx="517102" cy="3038690"/>
          </a:xfrm>
          <a:prstGeom prst="rect">
            <a:avLst/>
          </a:prstGeom>
        </p:spPr>
      </p:pic>
      <p:sp>
        <p:nvSpPr>
          <p:cNvPr id="20" name="箭头: 下 19"/>
          <p:cNvSpPr/>
          <p:nvPr/>
        </p:nvSpPr>
        <p:spPr>
          <a:xfrm>
            <a:off x="7876610" y="3679159"/>
            <a:ext cx="409074" cy="297889"/>
          </a:xfrm>
          <a:prstGeom prst="downArrow">
            <a:avLst/>
          </a:prstGeom>
          <a:solidFill>
            <a:schemeClr val="bg1"/>
          </a:solidFill>
          <a:ln w="28575">
            <a:solidFill>
              <a:srgbClr val="004B9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椭圆 26"/>
          <p:cNvSpPr/>
          <p:nvPr/>
        </p:nvSpPr>
        <p:spPr>
          <a:xfrm>
            <a:off x="9254033" y="3338068"/>
            <a:ext cx="1008899" cy="259979"/>
          </a:xfrm>
          <a:prstGeom prst="ellipse">
            <a:avLst/>
          </a:prstGeom>
          <a:solidFill>
            <a:srgbClr val="004B97"/>
          </a:solidFill>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6399915" y="3997662"/>
            <a:ext cx="3863340" cy="1238615"/>
            <a:chOff x="7280464" y="4222250"/>
            <a:chExt cx="3863340" cy="1517795"/>
          </a:xfrm>
        </p:grpSpPr>
        <p:sp>
          <p:nvSpPr>
            <p:cNvPr id="17" name="椭圆 16"/>
            <p:cNvSpPr/>
            <p:nvPr/>
          </p:nvSpPr>
          <p:spPr>
            <a:xfrm>
              <a:off x="7583994" y="4222250"/>
              <a:ext cx="1981835" cy="245110"/>
            </a:xfrm>
            <a:prstGeom prst="ellipse">
              <a:avLst/>
            </a:prstGeom>
            <a:ln>
              <a:solidFill>
                <a:srgbClr val="004B97"/>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zh-CN" altLang="en-US" sz="1200" dirty="0">
                  <a:latin typeface="微软雅黑" panose="020B0503020204020204" pitchFamily="34" charset="-122"/>
                  <a:ea typeface="微软雅黑" panose="020B0503020204020204" pitchFamily="34" charset="-122"/>
                </a:rPr>
                <a:t>吹扫阀上是否有手臂</a:t>
              </a:r>
              <a:endParaRPr lang="zh-CN" altLang="en-US" sz="1200" dirty="0">
                <a:latin typeface="微软雅黑" panose="020B0503020204020204" pitchFamily="34" charset="-122"/>
                <a:ea typeface="微软雅黑" panose="020B0503020204020204" pitchFamily="34" charset="-122"/>
              </a:endParaRPr>
            </a:p>
          </p:txBody>
        </p:sp>
        <p:sp>
          <p:nvSpPr>
            <p:cNvPr id="22" name="椭圆 21"/>
            <p:cNvSpPr/>
            <p:nvPr/>
          </p:nvSpPr>
          <p:spPr>
            <a:xfrm>
              <a:off x="8331389" y="4618317"/>
              <a:ext cx="2499995" cy="271566"/>
            </a:xfrm>
            <a:prstGeom prst="ellipse">
              <a:avLst/>
            </a:prstGeom>
            <a:ln>
              <a:solidFill>
                <a:srgbClr val="004B97"/>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zh-CN" sz="1200" dirty="0">
                  <a:latin typeface="微软雅黑" panose="020B0503020204020204" pitchFamily="34" charset="-122"/>
                  <a:ea typeface="微软雅黑" panose="020B0503020204020204" pitchFamily="34" charset="-122"/>
                  <a:sym typeface="+mn-ea"/>
                </a:rPr>
                <a:t>吹扫阀是否在</a:t>
              </a:r>
              <a:r>
                <a:rPr lang="zh-CN" sz="1200" dirty="0">
                  <a:latin typeface="微软雅黑" panose="020B0503020204020204" pitchFamily="34" charset="-122"/>
                  <a:ea typeface="微软雅黑" panose="020B0503020204020204" pitchFamily="34" charset="-122"/>
                </a:rPr>
                <a:t>初始化位置</a:t>
              </a:r>
              <a:endParaRPr lang="zh-CN" sz="1200" dirty="0">
                <a:latin typeface="微软雅黑" panose="020B0503020204020204" pitchFamily="34" charset="-122"/>
                <a:ea typeface="微软雅黑" panose="020B0503020204020204" pitchFamily="34" charset="-122"/>
              </a:endParaRPr>
            </a:p>
          </p:txBody>
        </p:sp>
        <p:sp>
          <p:nvSpPr>
            <p:cNvPr id="23" name="椭圆 22"/>
            <p:cNvSpPr/>
            <p:nvPr/>
          </p:nvSpPr>
          <p:spPr>
            <a:xfrm>
              <a:off x="7975472" y="5051864"/>
              <a:ext cx="762829" cy="259979"/>
            </a:xfrm>
            <a:prstGeom prst="ellipse">
              <a:avLst/>
            </a:prstGeom>
            <a:ln>
              <a:solidFill>
                <a:srgbClr val="004B97"/>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zh-CN" altLang="en-US" sz="1200" dirty="0">
                  <a:latin typeface="微软雅黑" panose="020B0503020204020204" pitchFamily="34" charset="-122"/>
                  <a:ea typeface="微软雅黑" panose="020B0503020204020204" pitchFamily="34" charset="-122"/>
                </a:rPr>
                <a:t>否</a:t>
              </a:r>
              <a:endParaRPr lang="zh-CN" altLang="en-US" sz="1200" dirty="0">
                <a:latin typeface="微软雅黑" panose="020B0503020204020204" pitchFamily="34" charset="-122"/>
                <a:ea typeface="微软雅黑" panose="020B0503020204020204" pitchFamily="34" charset="-122"/>
              </a:endParaRPr>
            </a:p>
          </p:txBody>
        </p:sp>
        <p:sp>
          <p:nvSpPr>
            <p:cNvPr id="24" name="椭圆 23"/>
            <p:cNvSpPr/>
            <p:nvPr/>
          </p:nvSpPr>
          <p:spPr>
            <a:xfrm>
              <a:off x="7280464" y="4593168"/>
              <a:ext cx="762829" cy="259979"/>
            </a:xfrm>
            <a:prstGeom prst="ellipse">
              <a:avLst/>
            </a:prstGeom>
            <a:ln>
              <a:solidFill>
                <a:srgbClr val="004B97"/>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zh-CN" altLang="en-US" sz="1200" dirty="0">
                  <a:latin typeface="微软雅黑" panose="020B0503020204020204" pitchFamily="34" charset="-122"/>
                  <a:ea typeface="微软雅黑" panose="020B0503020204020204" pitchFamily="34" charset="-122"/>
                </a:rPr>
                <a:t>否</a:t>
              </a:r>
              <a:endParaRPr lang="zh-CN" altLang="en-US" sz="1200" dirty="0">
                <a:latin typeface="微软雅黑" panose="020B0503020204020204" pitchFamily="34" charset="-122"/>
                <a:ea typeface="微软雅黑" panose="020B0503020204020204" pitchFamily="34" charset="-122"/>
              </a:endParaRPr>
            </a:p>
          </p:txBody>
        </p:sp>
        <p:sp>
          <p:nvSpPr>
            <p:cNvPr id="26" name="椭圆 25"/>
            <p:cNvSpPr/>
            <p:nvPr/>
          </p:nvSpPr>
          <p:spPr>
            <a:xfrm>
              <a:off x="8859074" y="5051733"/>
              <a:ext cx="2284730" cy="267676"/>
            </a:xfrm>
            <a:prstGeom prst="ellipse">
              <a:avLst/>
            </a:prstGeom>
            <a:ln>
              <a:solidFill>
                <a:srgbClr val="004B97"/>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zh-CN" altLang="en-US" sz="1200" dirty="0">
                  <a:latin typeface="微软雅黑" panose="020B0503020204020204" pitchFamily="34" charset="-122"/>
                  <a:ea typeface="微软雅黑" panose="020B0503020204020204" pitchFamily="34" charset="-122"/>
                </a:rPr>
                <a:t>手臂是否在初始化位置</a:t>
              </a:r>
              <a:endParaRPr lang="zh-CN" altLang="en-US" sz="1200" dirty="0">
                <a:latin typeface="微软雅黑" panose="020B0503020204020204" pitchFamily="34" charset="-122"/>
                <a:ea typeface="微软雅黑" panose="020B0503020204020204" pitchFamily="34" charset="-122"/>
              </a:endParaRPr>
            </a:p>
          </p:txBody>
        </p:sp>
        <p:cxnSp>
          <p:nvCxnSpPr>
            <p:cNvPr id="29" name="直接箭头连接符 28"/>
            <p:cNvCxnSpPr>
              <a:stCxn id="17" idx="4"/>
              <a:endCxn id="24" idx="0"/>
            </p:cNvCxnSpPr>
            <p:nvPr/>
          </p:nvCxnSpPr>
          <p:spPr>
            <a:xfrm flipH="1">
              <a:off x="7662197" y="4467445"/>
              <a:ext cx="913130" cy="125278"/>
            </a:xfrm>
            <a:prstGeom prst="straightConnector1">
              <a:avLst/>
            </a:prstGeom>
            <a:ln>
              <a:solidFill>
                <a:srgbClr val="004B9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7" idx="4"/>
              <a:endCxn id="22" idx="0"/>
            </p:cNvCxnSpPr>
            <p:nvPr/>
          </p:nvCxnSpPr>
          <p:spPr>
            <a:xfrm>
              <a:off x="8575327" y="4467445"/>
              <a:ext cx="1006475" cy="150957"/>
            </a:xfrm>
            <a:prstGeom prst="straightConnector1">
              <a:avLst/>
            </a:prstGeom>
            <a:ln>
              <a:solidFill>
                <a:srgbClr val="004B9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4"/>
              <a:endCxn id="23" idx="0"/>
            </p:cNvCxnSpPr>
            <p:nvPr/>
          </p:nvCxnSpPr>
          <p:spPr>
            <a:xfrm flipH="1">
              <a:off x="8356889" y="4889929"/>
              <a:ext cx="1224915" cy="161850"/>
            </a:xfrm>
            <a:prstGeom prst="straightConnector1">
              <a:avLst/>
            </a:prstGeom>
            <a:ln>
              <a:solidFill>
                <a:srgbClr val="004B9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2" idx="4"/>
              <a:endCxn id="26" idx="0"/>
            </p:cNvCxnSpPr>
            <p:nvPr/>
          </p:nvCxnSpPr>
          <p:spPr>
            <a:xfrm>
              <a:off x="9581804" y="4889929"/>
              <a:ext cx="419735" cy="161850"/>
            </a:xfrm>
            <a:prstGeom prst="straightConnector1">
              <a:avLst/>
            </a:prstGeom>
            <a:ln>
              <a:solidFill>
                <a:srgbClr val="004B97"/>
              </a:solidFill>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8803454" y="5480066"/>
              <a:ext cx="762829" cy="259979"/>
            </a:xfrm>
            <a:prstGeom prst="ellipse">
              <a:avLst/>
            </a:prstGeom>
            <a:ln>
              <a:solidFill>
                <a:srgbClr val="004B97"/>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zh-CN" altLang="en-US" sz="1200" dirty="0">
                  <a:latin typeface="微软雅黑" panose="020B0503020204020204" pitchFamily="34" charset="-122"/>
                  <a:ea typeface="微软雅黑" panose="020B0503020204020204" pitchFamily="34" charset="-122"/>
                </a:rPr>
                <a:t>否</a:t>
              </a:r>
              <a:endParaRPr lang="zh-CN" altLang="en-US" sz="1200" dirty="0">
                <a:latin typeface="微软雅黑" panose="020B0503020204020204" pitchFamily="34" charset="-122"/>
                <a:ea typeface="微软雅黑" panose="020B0503020204020204" pitchFamily="34" charset="-122"/>
              </a:endParaRPr>
            </a:p>
          </p:txBody>
        </p:sp>
        <p:sp>
          <p:nvSpPr>
            <p:cNvPr id="37" name="椭圆 36"/>
            <p:cNvSpPr/>
            <p:nvPr/>
          </p:nvSpPr>
          <p:spPr>
            <a:xfrm>
              <a:off x="10132158" y="5480065"/>
              <a:ext cx="762829" cy="259979"/>
            </a:xfrm>
            <a:prstGeom prst="ellipse">
              <a:avLst/>
            </a:prstGeom>
            <a:ln>
              <a:solidFill>
                <a:srgbClr val="004B97"/>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zh-CN" altLang="en-US" sz="1200" dirty="0">
                  <a:latin typeface="微软雅黑" panose="020B0503020204020204" pitchFamily="34" charset="-122"/>
                  <a:ea typeface="微软雅黑" panose="020B0503020204020204" pitchFamily="34" charset="-122"/>
                </a:rPr>
                <a:t>是</a:t>
              </a:r>
              <a:endParaRPr lang="zh-CN" altLang="en-US" sz="1200" dirty="0">
                <a:latin typeface="微软雅黑" panose="020B0503020204020204" pitchFamily="34" charset="-122"/>
                <a:ea typeface="微软雅黑" panose="020B0503020204020204" pitchFamily="34" charset="-122"/>
              </a:endParaRPr>
            </a:p>
          </p:txBody>
        </p:sp>
        <p:cxnSp>
          <p:nvCxnSpPr>
            <p:cNvPr id="39" name="直接箭头连接符 38"/>
            <p:cNvCxnSpPr>
              <a:stCxn id="26" idx="4"/>
              <a:endCxn id="36" idx="0"/>
            </p:cNvCxnSpPr>
            <p:nvPr/>
          </p:nvCxnSpPr>
          <p:spPr>
            <a:xfrm flipH="1">
              <a:off x="9184870" y="5319624"/>
              <a:ext cx="816610" cy="160294"/>
            </a:xfrm>
            <a:prstGeom prst="straightConnector1">
              <a:avLst/>
            </a:prstGeom>
            <a:ln>
              <a:solidFill>
                <a:srgbClr val="004B97"/>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26" idx="4"/>
              <a:endCxn id="37" idx="0"/>
            </p:cNvCxnSpPr>
            <p:nvPr/>
          </p:nvCxnSpPr>
          <p:spPr>
            <a:xfrm>
              <a:off x="10001480" y="5319624"/>
              <a:ext cx="511810" cy="160294"/>
            </a:xfrm>
            <a:prstGeom prst="straightConnector1">
              <a:avLst/>
            </a:prstGeom>
            <a:ln>
              <a:solidFill>
                <a:srgbClr val="004B97"/>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箭头: 下 42"/>
          <p:cNvSpPr/>
          <p:nvPr/>
        </p:nvSpPr>
        <p:spPr>
          <a:xfrm>
            <a:off x="7876610" y="5367363"/>
            <a:ext cx="409074" cy="297889"/>
          </a:xfrm>
          <a:prstGeom prst="downArrow">
            <a:avLst/>
          </a:prstGeom>
          <a:solidFill>
            <a:schemeClr val="bg1"/>
          </a:solidFill>
          <a:ln w="28575">
            <a:solidFill>
              <a:srgbClr val="004B9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矩形 61"/>
          <p:cNvSpPr/>
          <p:nvPr/>
        </p:nvSpPr>
        <p:spPr>
          <a:xfrm>
            <a:off x="5851232" y="5615278"/>
            <a:ext cx="4459829" cy="363600"/>
          </a:xfrm>
          <a:prstGeom prst="rect">
            <a:avLst/>
          </a:prstGeom>
          <a:solidFill>
            <a:srgbClr val="004B97"/>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类型判定结果</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右大括号 3"/>
          <p:cNvSpPr/>
          <p:nvPr/>
        </p:nvSpPr>
        <p:spPr>
          <a:xfrm>
            <a:off x="10504449" y="1855762"/>
            <a:ext cx="189571" cy="13557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右大括号 37"/>
          <p:cNvSpPr/>
          <p:nvPr/>
        </p:nvSpPr>
        <p:spPr>
          <a:xfrm>
            <a:off x="10554599" y="4029856"/>
            <a:ext cx="189571" cy="13557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p:cNvSpPr txBox="1"/>
          <p:nvPr/>
        </p:nvSpPr>
        <p:spPr>
          <a:xfrm>
            <a:off x="10744170" y="2274849"/>
            <a:ext cx="1210264"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机器识别</a:t>
            </a:r>
            <a:endParaRPr lang="zh-CN" altLang="en-US"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10744170" y="4512513"/>
            <a:ext cx="1210264"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安全专家经验</a:t>
            </a:r>
            <a:endParaRPr lang="zh-CN" altLang="en-US"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796665" y="6385560"/>
            <a:ext cx="6707505" cy="368300"/>
          </a:xfrm>
          <a:prstGeom prst="rect">
            <a:avLst/>
          </a:prstGeom>
          <a:noFill/>
        </p:spPr>
        <p:txBody>
          <a:bodyPr wrap="square" rtlCol="0">
            <a:spAutoFit/>
          </a:bodyPr>
          <a:lstStyle/>
          <a:p>
            <a:r>
              <a:rPr lang="zh-CN" altLang="en-US" b="1"/>
              <a:t>算法模型支持迁移至其他平台，支持二次复用。</a:t>
            </a:r>
            <a:endParaRPr lang="zh-CN" altLang="en-US" b="1"/>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
          <p:cNvSpPr txBox="1"/>
          <p:nvPr>
            <p:custDataLst>
              <p:tags r:id="rId1"/>
            </p:custDataLst>
          </p:nvPr>
        </p:nvSpPr>
        <p:spPr>
          <a:xfrm>
            <a:off x="457155" y="311786"/>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a:solidFill>
                  <a:schemeClr val="accent1">
                    <a:lumMod val="75000"/>
                  </a:schemeClr>
                </a:solidFill>
                <a:uFillTx/>
                <a:latin typeface="微软雅黑" panose="020B0503020204020204" pitchFamily="34" charset="-122"/>
                <a:ea typeface="微软雅黑" panose="020B0503020204020204" pitchFamily="34" charset="-122"/>
                <a:sym typeface="+mn-ea"/>
              </a:rPr>
              <a:t>项目流程节点</a:t>
            </a:r>
            <a:endParaRPr lang="zh-CN" altLang="en-US" sz="3200" b="1" spc="160">
              <a:solidFill>
                <a:schemeClr val="accent1">
                  <a:lumMod val="75000"/>
                </a:schemeClr>
              </a:solidFill>
              <a:uFillTx/>
              <a:latin typeface="微软雅黑" panose="020B0503020204020204" pitchFamily="34" charset="-122"/>
              <a:ea typeface="微软雅黑" panose="020B0503020204020204" pitchFamily="34" charset="-122"/>
              <a:sym typeface="+mn-ea"/>
            </a:endParaRPr>
          </a:p>
        </p:txBody>
      </p:sp>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7200" y="1183640"/>
            <a:ext cx="10709910" cy="5087620"/>
          </a:xfrm>
          <a:prstGeom prst="rect">
            <a:avLst/>
          </a:prstGeom>
          <a:noFill/>
        </p:spPr>
      </p:pic>
      <p:sp>
        <p:nvSpPr>
          <p:cNvPr id="3" name="文本框 2"/>
          <p:cNvSpPr txBox="1"/>
          <p:nvPr/>
        </p:nvSpPr>
        <p:spPr>
          <a:xfrm>
            <a:off x="271145" y="6351270"/>
            <a:ext cx="11649075" cy="506730"/>
          </a:xfrm>
          <a:prstGeom prst="rect">
            <a:avLst/>
          </a:prstGeom>
          <a:noFill/>
        </p:spPr>
        <p:txBody>
          <a:bodyPr wrap="none" rtlCol="0" anchor="t">
            <a:spAutoFit/>
          </a:bodyPr>
          <a:lstStyle/>
          <a:p>
            <a:pPr algn="l"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 承诺10月30日前交付第一版本，</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12</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日可以完成</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85%</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准确率的版本的验收（周末加班可以在</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日</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交付）</a:t>
            </a:r>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3"/>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技术偏离表（</a:t>
            </a:r>
            <a:r>
              <a:rPr lang="en-US" altLang="zh-CN" dirty="0"/>
              <a:t>1/3</a:t>
            </a:r>
            <a:r>
              <a:rPr lang="zh-CN" altLang="en-US" dirty="0"/>
              <a:t>）</a:t>
            </a:r>
            <a:endParaRPr lang="zh-CN" altLang="en-US" dirty="0"/>
          </a:p>
        </p:txBody>
      </p:sp>
      <p:graphicFrame>
        <p:nvGraphicFramePr>
          <p:cNvPr id="4" name="表格 3"/>
          <p:cNvGraphicFramePr>
            <a:graphicFrameLocks noGrp="1"/>
          </p:cNvGraphicFramePr>
          <p:nvPr>
            <p:custDataLst>
              <p:tags r:id="rId1"/>
            </p:custDataLst>
          </p:nvPr>
        </p:nvGraphicFramePr>
        <p:xfrm>
          <a:off x="576130" y="1112520"/>
          <a:ext cx="10477500" cy="5256051"/>
        </p:xfrm>
        <a:graphic>
          <a:graphicData uri="http://schemas.openxmlformats.org/drawingml/2006/table">
            <a:tbl>
              <a:tblPr firstRow="1" firstCol="1" bandRow="1">
                <a:tableStyleId>{46F890A9-2807-4EBB-B81D-B2AA78EC7F39}</a:tableStyleId>
              </a:tblPr>
              <a:tblGrid>
                <a:gridCol w="533400"/>
                <a:gridCol w="815340"/>
                <a:gridCol w="4053840"/>
                <a:gridCol w="3467100"/>
                <a:gridCol w="748587"/>
                <a:gridCol w="859233"/>
              </a:tblGrid>
              <a:tr h="327660">
                <a:tc>
                  <a:txBody>
                    <a:bodyPr/>
                    <a:lstStyle/>
                    <a:p>
                      <a:pPr algn="just">
                        <a:lnSpc>
                          <a:spcPct val="150000"/>
                        </a:lnSpc>
                        <a:spcAft>
                          <a:spcPts val="0"/>
                        </a:spcAft>
                      </a:pPr>
                      <a:r>
                        <a:rPr lang="zh-CN" sz="1000" kern="100" dirty="0">
                          <a:effectLst/>
                        </a:rPr>
                        <a:t>序号</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服务内容</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招标要求</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投标实际情况</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偏离</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备注</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211783">
                <a:tc>
                  <a:txBody>
                    <a:bodyPr/>
                    <a:lstStyle/>
                    <a:p>
                      <a:pPr algn="ctr">
                        <a:lnSpc>
                          <a:spcPct val="150000"/>
                        </a:lnSpc>
                        <a:spcAft>
                          <a:spcPts val="0"/>
                        </a:spcAft>
                      </a:pPr>
                      <a:r>
                        <a:rPr lang="en-US" sz="1000" kern="100" dirty="0">
                          <a:effectLst/>
                        </a:rPr>
                        <a:t>1</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rowSpan="12">
                  <a:txBody>
                    <a:bodyPr/>
                    <a:lstStyle/>
                    <a:p>
                      <a:pPr algn="ctr">
                        <a:lnSpc>
                          <a:spcPct val="150000"/>
                        </a:lnSpc>
                        <a:spcAft>
                          <a:spcPts val="0"/>
                        </a:spcAft>
                      </a:pPr>
                      <a:r>
                        <a:rPr lang="zh-CN" sz="1000" kern="100" dirty="0">
                          <a:effectLst/>
                        </a:rPr>
                        <a:t>功能详情</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dirty="0">
                          <a:effectLst/>
                        </a:rPr>
                        <a:t>识别车辆到位，充装流程开始，可识别车辆到位完成作为开始标志。</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Bef>
                          <a:spcPts val="1200"/>
                        </a:spcBef>
                        <a:spcAft>
                          <a:spcPts val="320"/>
                        </a:spcAft>
                      </a:pPr>
                      <a:r>
                        <a:rPr lang="zh-CN" sz="1000" kern="100" dirty="0">
                          <a:effectLst/>
                        </a:rPr>
                        <a:t>参见</a:t>
                      </a:r>
                      <a:r>
                        <a:rPr lang="en-US" sz="1000" kern="100" dirty="0">
                          <a:effectLst/>
                        </a:rPr>
                        <a:t>3.3.3.4.1</a:t>
                      </a:r>
                      <a:r>
                        <a:rPr lang="zh-CN" sz="1000" kern="100" dirty="0">
                          <a:effectLst/>
                        </a:rPr>
                        <a:t>、业务设计方案——</a:t>
                      </a:r>
                      <a:r>
                        <a:rPr lang="en-US" sz="1000" kern="100" dirty="0">
                          <a:effectLst/>
                        </a:rPr>
                        <a:t>1</a:t>
                      </a:r>
                      <a:r>
                        <a:rPr lang="zh-CN" sz="1000" kern="100" dirty="0">
                          <a:effectLst/>
                        </a:rPr>
                        <a:t>）、流程开始部分</a:t>
                      </a:r>
                      <a:endParaRPr lang="zh-CN" sz="1000" b="1"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dirty="0">
                          <a:effectLst/>
                        </a:rPr>
                        <a:t>无</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a:effectLst/>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r h="228600">
                <a:tc>
                  <a:txBody>
                    <a:bodyPr/>
                    <a:lstStyle/>
                    <a:p>
                      <a:pPr algn="ctr">
                        <a:lnSpc>
                          <a:spcPct val="150000"/>
                        </a:lnSpc>
                        <a:spcAft>
                          <a:spcPts val="0"/>
                        </a:spcAft>
                      </a:pPr>
                      <a:r>
                        <a:rPr lang="en-US" sz="1000" kern="100" dirty="0">
                          <a:effectLst/>
                        </a:rPr>
                        <a:t>2</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vMerge="1">
                  <a:tcPr/>
                </a:tc>
                <a:tc>
                  <a:txBody>
                    <a:bodyPr/>
                    <a:lstStyle/>
                    <a:p>
                      <a:pPr algn="just">
                        <a:lnSpc>
                          <a:spcPct val="150000"/>
                        </a:lnSpc>
                        <a:spcAft>
                          <a:spcPts val="0"/>
                        </a:spcAft>
                      </a:pPr>
                      <a:r>
                        <a:rPr lang="zh-CN" sz="1000" kern="100" dirty="0">
                          <a:effectLst/>
                        </a:rPr>
                        <a:t>作业前准备阶段：实现人员静电释放、交钥匙识别、三角木放置识别。</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Bef>
                          <a:spcPts val="1200"/>
                        </a:spcBef>
                        <a:spcAft>
                          <a:spcPts val="320"/>
                        </a:spcAft>
                      </a:pPr>
                      <a:r>
                        <a:rPr lang="zh-CN" sz="1000" kern="100">
                          <a:effectLst/>
                        </a:rPr>
                        <a:t>参见</a:t>
                      </a:r>
                      <a:r>
                        <a:rPr lang="en-US" sz="1000" kern="100">
                          <a:effectLst/>
                        </a:rPr>
                        <a:t>3.3.3.4.1</a:t>
                      </a:r>
                      <a:r>
                        <a:rPr lang="zh-CN" sz="1000" kern="100">
                          <a:effectLst/>
                        </a:rPr>
                        <a:t>、业务设计方案——</a:t>
                      </a:r>
                      <a:r>
                        <a:rPr lang="en-US" sz="1000" kern="100">
                          <a:effectLst/>
                        </a:rPr>
                        <a:t>2</a:t>
                      </a:r>
                      <a:r>
                        <a:rPr lang="zh-CN" sz="1000" kern="100">
                          <a:effectLst/>
                        </a:rPr>
                        <a:t>）、作业前准备阶段</a:t>
                      </a:r>
                      <a:endParaRPr lang="zh-CN" sz="1000" b="1"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a:effectLst/>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a:effectLst/>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r h="448485">
                <a:tc>
                  <a:txBody>
                    <a:bodyPr/>
                    <a:lstStyle/>
                    <a:p>
                      <a:pPr algn="ctr">
                        <a:lnSpc>
                          <a:spcPct val="150000"/>
                        </a:lnSpc>
                        <a:spcAft>
                          <a:spcPts val="0"/>
                        </a:spcAft>
                      </a:pPr>
                      <a:r>
                        <a:rPr lang="en-US" sz="1000" kern="100" dirty="0">
                          <a:effectLst/>
                        </a:rPr>
                        <a:t>3</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vMerge="1">
                  <a:tcPr/>
                </a:tc>
                <a:tc>
                  <a:txBody>
                    <a:bodyPr/>
                    <a:lstStyle/>
                    <a:p>
                      <a:pPr algn="just">
                        <a:lnSpc>
                          <a:spcPct val="150000"/>
                        </a:lnSpc>
                        <a:spcAft>
                          <a:spcPts val="0"/>
                        </a:spcAft>
                      </a:pPr>
                      <a:r>
                        <a:rPr lang="zh-CN" sz="1000" kern="100" dirty="0">
                          <a:effectLst/>
                        </a:rPr>
                        <a:t>鹤管连接阶段：实现鹤管到工作位检测、喷壶试漏动作检测、吹扫置换三次动作检测、保冷循环关闭检测。</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Bef>
                          <a:spcPts val="1200"/>
                        </a:spcBef>
                        <a:spcAft>
                          <a:spcPts val="320"/>
                        </a:spcAft>
                      </a:pPr>
                      <a:r>
                        <a:rPr lang="zh-CN" sz="1000" kern="100">
                          <a:effectLst/>
                        </a:rPr>
                        <a:t>参见</a:t>
                      </a:r>
                      <a:r>
                        <a:rPr lang="en-US" sz="1000" kern="100">
                          <a:effectLst/>
                        </a:rPr>
                        <a:t>3.3.3.4.1</a:t>
                      </a:r>
                      <a:r>
                        <a:rPr lang="zh-CN" sz="1000" kern="100">
                          <a:effectLst/>
                        </a:rPr>
                        <a:t>、业务设计方案——</a:t>
                      </a:r>
                      <a:r>
                        <a:rPr lang="en-US" sz="1000" kern="100">
                          <a:effectLst/>
                        </a:rPr>
                        <a:t>3</a:t>
                      </a:r>
                      <a:r>
                        <a:rPr lang="zh-CN" sz="1000" kern="100">
                          <a:effectLst/>
                        </a:rPr>
                        <a:t>）、充装前鹤管连接阶段</a:t>
                      </a:r>
                      <a:endParaRPr lang="zh-CN" sz="1000" b="1"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a:effectLst/>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a:effectLst/>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r h="448485">
                <a:tc>
                  <a:txBody>
                    <a:bodyPr/>
                    <a:lstStyle/>
                    <a:p>
                      <a:pPr algn="ctr">
                        <a:lnSpc>
                          <a:spcPct val="150000"/>
                        </a:lnSpc>
                        <a:spcAft>
                          <a:spcPts val="0"/>
                        </a:spcAft>
                      </a:pPr>
                      <a:r>
                        <a:rPr lang="en-US" sz="1000" kern="100" dirty="0">
                          <a:effectLst/>
                        </a:rPr>
                        <a:t>4</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vMerge="1">
                  <a:tcPr/>
                </a:tc>
                <a:tc>
                  <a:txBody>
                    <a:bodyPr/>
                    <a:lstStyle/>
                    <a:p>
                      <a:pPr algn="just">
                        <a:lnSpc>
                          <a:spcPct val="150000"/>
                        </a:lnSpc>
                        <a:spcAft>
                          <a:spcPts val="0"/>
                        </a:spcAft>
                      </a:pPr>
                      <a:r>
                        <a:rPr lang="zh-CN" sz="1000" kern="100" dirty="0">
                          <a:effectLst/>
                        </a:rPr>
                        <a:t>充装阶段：驾驶员在岗检测，驾驶员需在充装过程全程在岗检测，离开超过</a:t>
                      </a:r>
                      <a:r>
                        <a:rPr lang="en-US" sz="1000" kern="100" dirty="0">
                          <a:effectLst/>
                        </a:rPr>
                        <a:t>10s</a:t>
                      </a:r>
                      <a:r>
                        <a:rPr lang="zh-CN" sz="1000" kern="100" dirty="0">
                          <a:effectLst/>
                        </a:rPr>
                        <a:t>则告警。</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Bef>
                          <a:spcPts val="1200"/>
                        </a:spcBef>
                        <a:spcAft>
                          <a:spcPts val="320"/>
                        </a:spcAft>
                      </a:pPr>
                      <a:r>
                        <a:rPr lang="zh-CN" sz="1000" kern="100">
                          <a:effectLst/>
                        </a:rPr>
                        <a:t>参见</a:t>
                      </a:r>
                      <a:r>
                        <a:rPr lang="en-US" sz="1000" kern="100">
                          <a:effectLst/>
                        </a:rPr>
                        <a:t>3.3.3.4.1</a:t>
                      </a:r>
                      <a:r>
                        <a:rPr lang="zh-CN" sz="1000" kern="100">
                          <a:effectLst/>
                        </a:rPr>
                        <a:t>、业务设计方案——</a:t>
                      </a:r>
                      <a:r>
                        <a:rPr lang="en-US" sz="1000" kern="100">
                          <a:effectLst/>
                        </a:rPr>
                        <a:t>4</a:t>
                      </a:r>
                      <a:r>
                        <a:rPr lang="zh-CN" sz="1000" kern="100">
                          <a:effectLst/>
                        </a:rPr>
                        <a:t>）、</a:t>
                      </a:r>
                      <a:r>
                        <a:rPr lang="en-US" sz="1000" kern="100">
                          <a:effectLst/>
                        </a:rPr>
                        <a:t>LNG</a:t>
                      </a:r>
                      <a:r>
                        <a:rPr lang="zh-CN" sz="1000" kern="100">
                          <a:effectLst/>
                        </a:rPr>
                        <a:t>充装阶段</a:t>
                      </a:r>
                      <a:endParaRPr lang="zh-CN" sz="1000" b="1"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a:effectLst/>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a:effectLst/>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r h="211783">
                <a:tc>
                  <a:txBody>
                    <a:bodyPr/>
                    <a:lstStyle/>
                    <a:p>
                      <a:pPr algn="ctr">
                        <a:lnSpc>
                          <a:spcPct val="150000"/>
                        </a:lnSpc>
                        <a:spcAft>
                          <a:spcPts val="0"/>
                        </a:spcAft>
                      </a:pPr>
                      <a:r>
                        <a:rPr lang="en-US" sz="1000" kern="100" dirty="0">
                          <a:effectLst/>
                        </a:rPr>
                        <a:t>5</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vMerge="1">
                  <a:tcPr/>
                </a:tc>
                <a:tc>
                  <a:txBody>
                    <a:bodyPr/>
                    <a:lstStyle/>
                    <a:p>
                      <a:pPr algn="just">
                        <a:lnSpc>
                          <a:spcPct val="150000"/>
                        </a:lnSpc>
                        <a:spcAft>
                          <a:spcPts val="0"/>
                        </a:spcAft>
                      </a:pPr>
                      <a:r>
                        <a:rPr lang="zh-CN" sz="1000" kern="100" dirty="0">
                          <a:effectLst/>
                        </a:rPr>
                        <a:t>撤管阶段：保冷循环开启检测，排空残液检测、三角木归位检测。</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Bef>
                          <a:spcPts val="1200"/>
                        </a:spcBef>
                        <a:spcAft>
                          <a:spcPts val="320"/>
                        </a:spcAft>
                      </a:pPr>
                      <a:r>
                        <a:rPr lang="zh-CN" sz="1000" kern="100">
                          <a:effectLst/>
                        </a:rPr>
                        <a:t>参见</a:t>
                      </a:r>
                      <a:r>
                        <a:rPr lang="en-US" sz="1000" kern="100">
                          <a:effectLst/>
                        </a:rPr>
                        <a:t>3.3.3.4.1</a:t>
                      </a:r>
                      <a:r>
                        <a:rPr lang="zh-CN" sz="1000" kern="100">
                          <a:effectLst/>
                        </a:rPr>
                        <a:t>、业务设计方案——</a:t>
                      </a:r>
                      <a:r>
                        <a:rPr lang="en-US" sz="1000" kern="100">
                          <a:effectLst/>
                        </a:rPr>
                        <a:t>5</a:t>
                      </a:r>
                      <a:r>
                        <a:rPr lang="zh-CN" sz="1000" kern="100">
                          <a:effectLst/>
                        </a:rPr>
                        <a:t>）、撤管归位阶段</a:t>
                      </a:r>
                      <a:endParaRPr lang="zh-CN" sz="1000" b="1"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a:effectLst/>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a:effectLst/>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r h="211783">
                <a:tc>
                  <a:txBody>
                    <a:bodyPr/>
                    <a:lstStyle/>
                    <a:p>
                      <a:pPr algn="ctr">
                        <a:lnSpc>
                          <a:spcPct val="150000"/>
                        </a:lnSpc>
                        <a:spcAft>
                          <a:spcPts val="0"/>
                        </a:spcAft>
                      </a:pPr>
                      <a:r>
                        <a:rPr lang="en-US" sz="1000" kern="100" dirty="0">
                          <a:effectLst/>
                        </a:rPr>
                        <a:t>6</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vMerge="1">
                  <a:tcPr/>
                </a:tc>
                <a:tc>
                  <a:txBody>
                    <a:bodyPr/>
                    <a:lstStyle/>
                    <a:p>
                      <a:pPr algn="just">
                        <a:lnSpc>
                          <a:spcPct val="150000"/>
                        </a:lnSpc>
                        <a:spcAft>
                          <a:spcPts val="0"/>
                        </a:spcAft>
                      </a:pPr>
                      <a:r>
                        <a:rPr lang="zh-CN" sz="1000" kern="100" dirty="0">
                          <a:effectLst/>
                        </a:rPr>
                        <a:t>识别车辆离开，流程结束，可识别车辆离开作为装车完成标志。</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Bef>
                          <a:spcPts val="1200"/>
                        </a:spcBef>
                        <a:spcAft>
                          <a:spcPts val="320"/>
                        </a:spcAft>
                      </a:pPr>
                      <a:r>
                        <a:rPr lang="zh-CN" sz="1000" kern="100">
                          <a:effectLst/>
                        </a:rPr>
                        <a:t>参见</a:t>
                      </a:r>
                      <a:r>
                        <a:rPr lang="en-US" sz="1000" kern="100">
                          <a:effectLst/>
                        </a:rPr>
                        <a:t>3.3.3.4.1</a:t>
                      </a:r>
                      <a:r>
                        <a:rPr lang="zh-CN" sz="1000" kern="100">
                          <a:effectLst/>
                        </a:rPr>
                        <a:t>、业务设计方案——</a:t>
                      </a:r>
                      <a:r>
                        <a:rPr lang="en-US" sz="1000" kern="100">
                          <a:effectLst/>
                        </a:rPr>
                        <a:t>6</a:t>
                      </a:r>
                      <a:r>
                        <a:rPr lang="zh-CN" sz="1000" kern="100">
                          <a:effectLst/>
                        </a:rPr>
                        <a:t>）、流程结束</a:t>
                      </a:r>
                      <a:endParaRPr lang="zh-CN" sz="1000" b="1"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a:effectLst/>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a:effectLst/>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r h="685187">
                <a:tc>
                  <a:txBody>
                    <a:bodyPr/>
                    <a:lstStyle/>
                    <a:p>
                      <a:pPr algn="ctr">
                        <a:lnSpc>
                          <a:spcPct val="150000"/>
                        </a:lnSpc>
                        <a:spcAft>
                          <a:spcPts val="0"/>
                        </a:spcAft>
                      </a:pPr>
                      <a:r>
                        <a:rPr lang="en-US" sz="1000" kern="100" dirty="0">
                          <a:effectLst/>
                        </a:rPr>
                        <a:t>7</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vMerge="1">
                  <a:tcPr/>
                </a:tc>
                <a:tc>
                  <a:txBody>
                    <a:bodyPr/>
                    <a:lstStyle/>
                    <a:p>
                      <a:pPr algn="just">
                        <a:lnSpc>
                          <a:spcPct val="150000"/>
                        </a:lnSpc>
                        <a:spcAft>
                          <a:spcPts val="0"/>
                        </a:spcAft>
                      </a:pPr>
                      <a:r>
                        <a:rPr lang="zh-CN" sz="1000" kern="100" dirty="0">
                          <a:effectLst/>
                        </a:rPr>
                        <a:t>以上所有检测环节，发生异常则需联动告警设备示警，并将告警信息和告警时刻图片及视频留存，当动作纠正后，应自动消除告警。</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dirty="0">
                          <a:effectLst/>
                        </a:rPr>
                        <a:t>参见</a:t>
                      </a:r>
                      <a:r>
                        <a:rPr lang="en-US" sz="1000" kern="100" dirty="0">
                          <a:effectLst/>
                        </a:rPr>
                        <a:t>3.3.2.5.1</a:t>
                      </a:r>
                      <a:endParaRPr lang="zh-CN" sz="1000" kern="100" dirty="0">
                        <a:effectLst/>
                      </a:endParaRPr>
                    </a:p>
                    <a:p>
                      <a:pPr algn="just">
                        <a:lnSpc>
                          <a:spcPct val="150000"/>
                        </a:lnSpc>
                        <a:spcAft>
                          <a:spcPts val="0"/>
                        </a:spcAft>
                      </a:pPr>
                      <a:r>
                        <a:rPr lang="zh-CN" sz="1000" kern="100" dirty="0">
                          <a:effectLst/>
                        </a:rPr>
                        <a:t>事件发生时刻将事件图片和事件发生前后各</a:t>
                      </a:r>
                      <a:r>
                        <a:rPr lang="en-US" sz="1000" kern="100" dirty="0">
                          <a:effectLst/>
                        </a:rPr>
                        <a:t>15s</a:t>
                      </a:r>
                      <a:r>
                        <a:rPr lang="zh-CN" sz="1000" kern="100" dirty="0">
                          <a:effectLst/>
                        </a:rPr>
                        <a:t>视频存储到存储服务器。通过调用接口，将访问地址传递给各业务平台。</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a:effectLst/>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a:effectLst/>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r h="685187">
                <a:tc>
                  <a:txBody>
                    <a:bodyPr/>
                    <a:lstStyle/>
                    <a:p>
                      <a:pPr algn="ctr">
                        <a:lnSpc>
                          <a:spcPct val="150000"/>
                        </a:lnSpc>
                        <a:spcAft>
                          <a:spcPts val="0"/>
                        </a:spcAft>
                      </a:pPr>
                      <a:r>
                        <a:rPr lang="en-US" sz="1000" kern="100" dirty="0">
                          <a:effectLst/>
                        </a:rPr>
                        <a:t>8</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vMerge="1">
                  <a:tcPr/>
                </a:tc>
                <a:tc>
                  <a:txBody>
                    <a:bodyPr/>
                    <a:lstStyle/>
                    <a:p>
                      <a:pPr algn="just">
                        <a:lnSpc>
                          <a:spcPct val="150000"/>
                        </a:lnSpc>
                        <a:spcAft>
                          <a:spcPts val="0"/>
                        </a:spcAft>
                      </a:pPr>
                      <a:r>
                        <a:rPr lang="zh-CN" sz="1000" kern="100">
                          <a:effectLst/>
                        </a:rPr>
                        <a:t>每个阶段开始时，前序工作需全部完成，否则存在违规，需消除违规后方可继续后续工作（前端具备告警消除按钮，后台具备事件告警消除功能）。</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dirty="0">
                          <a:effectLst/>
                        </a:rPr>
                        <a:t>参加</a:t>
                      </a:r>
                      <a:r>
                        <a:rPr lang="en-US" sz="1000" kern="100" dirty="0">
                          <a:effectLst/>
                        </a:rPr>
                        <a:t>3.3.2.3</a:t>
                      </a:r>
                      <a:r>
                        <a:rPr lang="zh-CN" sz="1000" kern="100" dirty="0">
                          <a:effectLst/>
                        </a:rPr>
                        <a:t>节告警消息处置闭环与参见</a:t>
                      </a:r>
                      <a:r>
                        <a:rPr lang="en-US" sz="1000" kern="100" dirty="0">
                          <a:effectLst/>
                        </a:rPr>
                        <a:t>3.4.1.4</a:t>
                      </a:r>
                      <a:r>
                        <a:rPr lang="zh-CN" sz="1000" kern="100" dirty="0">
                          <a:effectLst/>
                        </a:rPr>
                        <a:t>告警</a:t>
                      </a:r>
                      <a:r>
                        <a:rPr lang="en-US" sz="1000" kern="100" dirty="0">
                          <a:effectLst/>
                        </a:rPr>
                        <a:t>/</a:t>
                      </a:r>
                      <a:r>
                        <a:rPr lang="zh-CN" sz="1000" kern="100" dirty="0">
                          <a:effectLst/>
                        </a:rPr>
                        <a:t>步骤完成信息下发</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a:effectLst/>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a:effectLst/>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r h="211783">
                <a:tc>
                  <a:txBody>
                    <a:bodyPr/>
                    <a:lstStyle/>
                    <a:p>
                      <a:pPr algn="ctr">
                        <a:lnSpc>
                          <a:spcPct val="150000"/>
                        </a:lnSpc>
                        <a:spcAft>
                          <a:spcPts val="0"/>
                        </a:spcAft>
                      </a:pPr>
                      <a:r>
                        <a:rPr lang="en-US" sz="1000" kern="100" dirty="0">
                          <a:effectLst/>
                        </a:rPr>
                        <a:t>9</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vMerge="1">
                  <a:tcPr/>
                </a:tc>
                <a:tc>
                  <a:txBody>
                    <a:bodyPr/>
                    <a:lstStyle/>
                    <a:p>
                      <a:pPr algn="just">
                        <a:lnSpc>
                          <a:spcPct val="150000"/>
                        </a:lnSpc>
                        <a:spcAft>
                          <a:spcPts val="0"/>
                        </a:spcAft>
                      </a:pPr>
                      <a:r>
                        <a:rPr lang="zh-CN" sz="1000" kern="100">
                          <a:effectLst/>
                        </a:rPr>
                        <a:t>提供事件管理功能，列表展示所有事件信息，并可查看详情。</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dirty="0">
                          <a:effectLst/>
                        </a:rPr>
                        <a:t>参见</a:t>
                      </a:r>
                      <a:r>
                        <a:rPr lang="en-US" sz="1000" kern="100" dirty="0">
                          <a:effectLst/>
                        </a:rPr>
                        <a:t>3.3.2.5.2 </a:t>
                      </a:r>
                      <a:r>
                        <a:rPr lang="zh-CN" sz="1000" kern="100" dirty="0">
                          <a:effectLst/>
                        </a:rPr>
                        <a:t>第三方系统页面设计</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a:effectLst/>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a:effectLst/>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r h="685800">
                <a:tc>
                  <a:txBody>
                    <a:bodyPr/>
                    <a:lstStyle/>
                    <a:p>
                      <a:pPr algn="ctr">
                        <a:lnSpc>
                          <a:spcPct val="150000"/>
                        </a:lnSpc>
                        <a:spcAft>
                          <a:spcPts val="0"/>
                        </a:spcAft>
                      </a:pPr>
                      <a:r>
                        <a:rPr lang="en-US" sz="1000" kern="100" dirty="0">
                          <a:effectLst/>
                        </a:rPr>
                        <a:t>10</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vMerge="1">
                  <a:tcPr/>
                </a:tc>
                <a:tc>
                  <a:txBody>
                    <a:bodyPr/>
                    <a:lstStyle/>
                    <a:p>
                      <a:pPr algn="just">
                        <a:lnSpc>
                          <a:spcPct val="150000"/>
                        </a:lnSpc>
                        <a:spcAft>
                          <a:spcPts val="0"/>
                        </a:spcAft>
                      </a:pPr>
                      <a:r>
                        <a:rPr lang="zh-CN" sz="1000" kern="100">
                          <a:effectLst/>
                        </a:rPr>
                        <a:t>监控从槽车入撬开始到充装完成后离开撬全过程的合规操作，发现违规操作则告警，准确率不低于</a:t>
                      </a:r>
                      <a:r>
                        <a:rPr lang="en-US" sz="1000" kern="100">
                          <a:effectLst/>
                        </a:rPr>
                        <a:t>85%</a:t>
                      </a:r>
                      <a:r>
                        <a:rPr lang="zh-CN" sz="1000" kern="100">
                          <a:effectLst/>
                        </a:rPr>
                        <a:t>；</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l" fontAlgn="base">
                        <a:lnSpc>
                          <a:spcPct val="150000"/>
                        </a:lnSpc>
                        <a:spcAft>
                          <a:spcPts val="0"/>
                        </a:spcAft>
                      </a:pPr>
                      <a:r>
                        <a:rPr lang="zh-CN" sz="1000" kern="100" dirty="0">
                          <a:effectLst/>
                        </a:rPr>
                        <a:t>本项目为监控槽车入撬开始到充装完成后离开撬全过程，若发现违规操作则告警，准确率为</a:t>
                      </a:r>
                      <a:r>
                        <a:rPr lang="en-US" sz="1000" kern="100" dirty="0">
                          <a:effectLst/>
                        </a:rPr>
                        <a:t>85%</a:t>
                      </a:r>
                      <a:r>
                        <a:rPr lang="zh-CN" sz="1000" kern="100" dirty="0">
                          <a:effectLst/>
                        </a:rPr>
                        <a:t>以上。具体参见</a:t>
                      </a:r>
                      <a:r>
                        <a:rPr lang="en-US" sz="1000" kern="100" dirty="0">
                          <a:effectLst/>
                        </a:rPr>
                        <a:t>3.4.2.3</a:t>
                      </a:r>
                      <a:r>
                        <a:rPr lang="zh-CN" sz="1000" kern="100" dirty="0">
                          <a:effectLst/>
                        </a:rPr>
                        <a:t>、检测指标部分</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dirty="0">
                          <a:effectLst/>
                        </a:rPr>
                        <a:t>无</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a:effectLst/>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r h="228600">
                <a:tc>
                  <a:txBody>
                    <a:bodyPr/>
                    <a:lstStyle/>
                    <a:p>
                      <a:pPr algn="ctr">
                        <a:lnSpc>
                          <a:spcPct val="150000"/>
                        </a:lnSpc>
                        <a:spcAft>
                          <a:spcPts val="0"/>
                        </a:spcAft>
                      </a:pPr>
                      <a:r>
                        <a:rPr lang="en-US" sz="1000" kern="100" dirty="0">
                          <a:effectLst/>
                        </a:rPr>
                        <a:t>11</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vMerge="1">
                  <a:tcPr/>
                </a:tc>
                <a:tc>
                  <a:txBody>
                    <a:bodyPr/>
                    <a:lstStyle/>
                    <a:p>
                      <a:pPr algn="just">
                        <a:lnSpc>
                          <a:spcPct val="150000"/>
                        </a:lnSpc>
                        <a:spcAft>
                          <a:spcPts val="0"/>
                        </a:spcAft>
                      </a:pPr>
                      <a:r>
                        <a:rPr lang="zh-CN" sz="1000" kern="100">
                          <a:effectLst/>
                        </a:rPr>
                        <a:t>提供加密鉴权方案。</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a:effectLst/>
                        </a:rPr>
                        <a:t>参见</a:t>
                      </a:r>
                      <a:r>
                        <a:rPr lang="en-US" sz="1000" kern="100">
                          <a:effectLst/>
                        </a:rPr>
                        <a:t>3.3.2.5.7 </a:t>
                      </a:r>
                      <a:r>
                        <a:rPr lang="zh-CN" sz="1000" kern="100">
                          <a:effectLst/>
                        </a:rPr>
                        <a:t>软件加密鉴权</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dirty="0">
                          <a:effectLst/>
                        </a:rPr>
                        <a:t>无</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a:effectLst/>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r h="584991">
                <a:tc>
                  <a:txBody>
                    <a:bodyPr/>
                    <a:lstStyle/>
                    <a:p>
                      <a:pPr algn="ctr">
                        <a:lnSpc>
                          <a:spcPct val="150000"/>
                        </a:lnSpc>
                        <a:spcAft>
                          <a:spcPts val="0"/>
                        </a:spcAft>
                      </a:pPr>
                      <a:r>
                        <a:rPr lang="en-US" sz="1000" kern="100" dirty="0">
                          <a:effectLst/>
                        </a:rPr>
                        <a:t>12</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vMerge="1">
                  <a:tcPr/>
                </a:tc>
                <a:tc>
                  <a:txBody>
                    <a:bodyPr/>
                    <a:lstStyle/>
                    <a:p>
                      <a:pPr algn="just">
                        <a:lnSpc>
                          <a:spcPct val="150000"/>
                        </a:lnSpc>
                        <a:spcAft>
                          <a:spcPts val="0"/>
                        </a:spcAft>
                      </a:pPr>
                      <a:r>
                        <a:rPr lang="zh-CN" sz="1000" kern="100">
                          <a:effectLst/>
                        </a:rPr>
                        <a:t>支持容器化部署，提高运维效率。</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a:effectLst/>
                        </a:rPr>
                        <a:t>参见</a:t>
                      </a:r>
                      <a:r>
                        <a:rPr lang="en-US" sz="1000" kern="100">
                          <a:effectLst/>
                        </a:rPr>
                        <a:t>3.3.2.5.8</a:t>
                      </a:r>
                      <a:r>
                        <a:rPr lang="zh-CN" sz="1000" kern="100">
                          <a:effectLst/>
                        </a:rPr>
                        <a:t>模型部署，支持</a:t>
                      </a:r>
                      <a:r>
                        <a:rPr lang="en-US" sz="1000" kern="100">
                          <a:effectLst/>
                        </a:rPr>
                        <a:t>docker</a:t>
                      </a:r>
                      <a:r>
                        <a:rPr lang="zh-CN" sz="1000" kern="100">
                          <a:effectLst/>
                        </a:rPr>
                        <a:t>容器化部署方式</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zh-CN" sz="1000" kern="100" dirty="0">
                          <a:effectLst/>
                        </a:rPr>
                        <a:t>无</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c>
                  <a:txBody>
                    <a:bodyPr/>
                    <a:lstStyle/>
                    <a:p>
                      <a:pPr algn="just">
                        <a:lnSpc>
                          <a:spcPct val="150000"/>
                        </a:lnSpc>
                        <a:spcAft>
                          <a:spcPts val="0"/>
                        </a:spcAft>
                      </a:pPr>
                      <a:r>
                        <a:rPr lang="en-US" sz="1000" kern="100" dirty="0">
                          <a:effectLst/>
                        </a:rPr>
                        <a:t> </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技术偏离表（</a:t>
            </a:r>
            <a:r>
              <a:rPr lang="en-US" altLang="zh-CN" dirty="0"/>
              <a:t>2/3</a:t>
            </a:r>
            <a:r>
              <a:rPr lang="zh-CN" altLang="en-US" dirty="0"/>
              <a:t>）</a:t>
            </a:r>
            <a:endParaRPr lang="zh-CN" altLang="en-US" dirty="0"/>
          </a:p>
        </p:txBody>
      </p:sp>
      <p:graphicFrame>
        <p:nvGraphicFramePr>
          <p:cNvPr id="4" name="表格 3"/>
          <p:cNvGraphicFramePr>
            <a:graphicFrameLocks noGrp="1"/>
          </p:cNvGraphicFramePr>
          <p:nvPr/>
        </p:nvGraphicFramePr>
        <p:xfrm>
          <a:off x="538030" y="1459230"/>
          <a:ext cx="10477500" cy="4800600"/>
        </p:xfrm>
        <a:graphic>
          <a:graphicData uri="http://schemas.openxmlformats.org/drawingml/2006/table">
            <a:tbl>
              <a:tblPr firstRow="1" firstCol="1" bandRow="1"/>
              <a:tblGrid>
                <a:gridCol w="533400"/>
                <a:gridCol w="815340"/>
                <a:gridCol w="3256730"/>
                <a:gridCol w="4495800"/>
                <a:gridCol w="516997"/>
                <a:gridCol w="859233"/>
              </a:tblGrid>
              <a:tr h="215858">
                <a:tc>
                  <a:txBody>
                    <a:bodyPr/>
                    <a:lstStyle/>
                    <a:p>
                      <a:pPr marL="0" algn="ctr" defTabSz="914400" rtl="0" eaLnBrk="1" latinLnBrk="0" hangingPunct="1">
                        <a:lnSpc>
                          <a:spcPct val="150000"/>
                        </a:lnSpc>
                        <a:spcAft>
                          <a:spcPts val="0"/>
                        </a:spcAft>
                      </a:pPr>
                      <a:r>
                        <a:rPr lang="en-US" sz="1000" kern="100" dirty="0">
                          <a:solidFill>
                            <a:schemeClr val="dk1"/>
                          </a:solidFill>
                          <a:effectLst/>
                          <a:latin typeface="+mn-lt"/>
                          <a:ea typeface="+mn-ea"/>
                          <a:cs typeface="+mn-cs"/>
                        </a:rPr>
                        <a:t>13</a:t>
                      </a:r>
                      <a:endParaRPr lang="zh-CN" sz="1000" kern="100" dirty="0">
                        <a:solidFill>
                          <a:schemeClr val="dk1"/>
                        </a:solidFill>
                        <a:effectLst/>
                        <a:latin typeface="+mn-lt"/>
                        <a:ea typeface="+mn-ea"/>
                        <a:cs typeface="+mn-cs"/>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rowSpan="7">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模型技术要求</a:t>
                      </a:r>
                      <a:endParaRPr lang="zh-CN" sz="1000" kern="100" dirty="0">
                        <a:solidFill>
                          <a:schemeClr val="dk1"/>
                        </a:solidFill>
                        <a:effectLst/>
                        <a:latin typeface="+mn-lt"/>
                        <a:ea typeface="+mn-ea"/>
                        <a:cs typeface="+mn-cs"/>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兼容主流</a:t>
                      </a:r>
                      <a:r>
                        <a:rPr lang="en-US" sz="1000" kern="100" dirty="0">
                          <a:solidFill>
                            <a:schemeClr val="dk1"/>
                          </a:solidFill>
                          <a:effectLst/>
                          <a:latin typeface="+mn-lt"/>
                          <a:ea typeface="+mn-ea"/>
                          <a:cs typeface="+mn-cs"/>
                        </a:rPr>
                        <a:t>Linux</a:t>
                      </a:r>
                      <a:r>
                        <a:rPr lang="zh-CN" sz="1000" kern="100" dirty="0">
                          <a:solidFill>
                            <a:schemeClr val="dk1"/>
                          </a:solidFill>
                          <a:effectLst/>
                          <a:latin typeface="+mn-lt"/>
                          <a:ea typeface="+mn-ea"/>
                          <a:cs typeface="+mn-cs"/>
                        </a:rPr>
                        <a:t>操作系统。</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a:solidFill>
                            <a:schemeClr val="dk1"/>
                          </a:solidFill>
                          <a:effectLst/>
                          <a:latin typeface="+mn-lt"/>
                          <a:ea typeface="+mn-ea"/>
                          <a:cs typeface="+mn-cs"/>
                        </a:rPr>
                        <a:t>我司在</a:t>
                      </a:r>
                      <a:r>
                        <a:rPr lang="en-US" sz="1000" kern="100">
                          <a:solidFill>
                            <a:schemeClr val="dk1"/>
                          </a:solidFill>
                          <a:effectLst/>
                          <a:latin typeface="+mn-lt"/>
                          <a:ea typeface="+mn-ea"/>
                          <a:cs typeface="+mn-cs"/>
                        </a:rPr>
                        <a:t>AI</a:t>
                      </a:r>
                      <a:r>
                        <a:rPr lang="zh-CN" sz="1000" kern="100">
                          <a:solidFill>
                            <a:schemeClr val="dk1"/>
                          </a:solidFill>
                          <a:effectLst/>
                          <a:latin typeface="+mn-lt"/>
                          <a:ea typeface="+mn-ea"/>
                          <a:cs typeface="+mn-cs"/>
                        </a:rPr>
                        <a:t>算法部署时支持主流的</a:t>
                      </a:r>
                      <a:r>
                        <a:rPr lang="en-US" sz="1000" kern="100">
                          <a:solidFill>
                            <a:schemeClr val="dk1"/>
                          </a:solidFill>
                          <a:effectLst/>
                          <a:latin typeface="+mn-lt"/>
                          <a:ea typeface="+mn-ea"/>
                          <a:cs typeface="+mn-cs"/>
                        </a:rPr>
                        <a:t>Linux</a:t>
                      </a:r>
                      <a:r>
                        <a:rPr lang="zh-CN" sz="1000" kern="100">
                          <a:solidFill>
                            <a:schemeClr val="dk1"/>
                          </a:solidFill>
                          <a:effectLst/>
                          <a:latin typeface="+mn-lt"/>
                          <a:ea typeface="+mn-ea"/>
                          <a:cs typeface="+mn-cs"/>
                        </a:rPr>
                        <a:t>的系统，在本项目中我司提供</a:t>
                      </a:r>
                      <a:r>
                        <a:rPr lang="en-US" sz="1000" kern="100">
                          <a:solidFill>
                            <a:schemeClr val="dk1"/>
                          </a:solidFill>
                          <a:effectLst/>
                          <a:latin typeface="+mn-lt"/>
                          <a:ea typeface="+mn-ea"/>
                          <a:cs typeface="+mn-cs"/>
                        </a:rPr>
                        <a:t>Ubuntu18.04</a:t>
                      </a:r>
                      <a:r>
                        <a:rPr lang="zh-CN" sz="1000" kern="100">
                          <a:solidFill>
                            <a:schemeClr val="dk1"/>
                          </a:solidFill>
                          <a:effectLst/>
                          <a:latin typeface="+mn-lt"/>
                          <a:ea typeface="+mn-ea"/>
                          <a:cs typeface="+mn-cs"/>
                        </a:rPr>
                        <a:t>作为</a:t>
                      </a:r>
                      <a:r>
                        <a:rPr lang="en-US" sz="1000" kern="100">
                          <a:solidFill>
                            <a:schemeClr val="dk1"/>
                          </a:solidFill>
                          <a:effectLst/>
                          <a:latin typeface="+mn-lt"/>
                          <a:ea typeface="+mn-ea"/>
                          <a:cs typeface="+mn-cs"/>
                        </a:rPr>
                        <a:t>AI</a:t>
                      </a:r>
                      <a:r>
                        <a:rPr lang="zh-CN" sz="1000" kern="100">
                          <a:solidFill>
                            <a:schemeClr val="dk1"/>
                          </a:solidFill>
                          <a:effectLst/>
                          <a:latin typeface="+mn-lt"/>
                          <a:ea typeface="+mn-ea"/>
                          <a:cs typeface="+mn-cs"/>
                        </a:rPr>
                        <a:t>比对服务的系统，具备兼容主流</a:t>
                      </a:r>
                      <a:r>
                        <a:rPr lang="en-US" sz="1000" kern="100">
                          <a:solidFill>
                            <a:schemeClr val="dk1"/>
                          </a:solidFill>
                          <a:effectLst/>
                          <a:latin typeface="+mn-lt"/>
                          <a:ea typeface="+mn-ea"/>
                          <a:cs typeface="+mn-cs"/>
                        </a:rPr>
                        <a:t>linux</a:t>
                      </a:r>
                      <a:r>
                        <a:rPr lang="zh-CN" sz="1000" kern="100">
                          <a:solidFill>
                            <a:schemeClr val="dk1"/>
                          </a:solidFill>
                          <a:effectLst/>
                          <a:latin typeface="+mn-lt"/>
                          <a:ea typeface="+mn-ea"/>
                          <a:cs typeface="+mn-cs"/>
                        </a:rPr>
                        <a:t>操作系统的能力，包扣：</a:t>
                      </a:r>
                      <a:r>
                        <a:rPr lang="en-US" sz="1000" kern="100">
                          <a:solidFill>
                            <a:schemeClr val="dk1"/>
                          </a:solidFill>
                          <a:effectLst/>
                          <a:latin typeface="+mn-lt"/>
                          <a:ea typeface="+mn-ea"/>
                          <a:cs typeface="+mn-cs"/>
                        </a:rPr>
                        <a:t>Ubuntu</a:t>
                      </a:r>
                      <a:r>
                        <a:rPr lang="zh-CN" sz="1000" kern="100">
                          <a:solidFill>
                            <a:schemeClr val="dk1"/>
                          </a:solidFill>
                          <a:effectLst/>
                          <a:latin typeface="+mn-lt"/>
                          <a:ea typeface="+mn-ea"/>
                          <a:cs typeface="+mn-cs"/>
                        </a:rPr>
                        <a:t>、</a:t>
                      </a:r>
                      <a:r>
                        <a:rPr lang="en-US" sz="1000" kern="100">
                          <a:solidFill>
                            <a:schemeClr val="dk1"/>
                          </a:solidFill>
                          <a:effectLst/>
                          <a:latin typeface="+mn-lt"/>
                          <a:ea typeface="+mn-ea"/>
                          <a:cs typeface="+mn-cs"/>
                        </a:rPr>
                        <a:t>RedHat</a:t>
                      </a:r>
                      <a:r>
                        <a:rPr lang="zh-CN" sz="1000" kern="100">
                          <a:solidFill>
                            <a:schemeClr val="dk1"/>
                          </a:solidFill>
                          <a:effectLst/>
                          <a:latin typeface="+mn-lt"/>
                          <a:ea typeface="+mn-ea"/>
                          <a:cs typeface="+mn-cs"/>
                        </a:rPr>
                        <a:t>；、</a:t>
                      </a:r>
                      <a:r>
                        <a:rPr lang="en-US" sz="1000" kern="100">
                          <a:solidFill>
                            <a:schemeClr val="dk1"/>
                          </a:solidFill>
                          <a:effectLst/>
                          <a:latin typeface="+mn-lt"/>
                          <a:ea typeface="+mn-ea"/>
                          <a:cs typeface="+mn-cs"/>
                        </a:rPr>
                        <a:t>CentOS</a:t>
                      </a:r>
                      <a:r>
                        <a:rPr lang="zh-CN" sz="1000" kern="100">
                          <a:solidFill>
                            <a:schemeClr val="dk1"/>
                          </a:solidFill>
                          <a:effectLst/>
                          <a:latin typeface="+mn-lt"/>
                          <a:ea typeface="+mn-ea"/>
                          <a:cs typeface="+mn-cs"/>
                        </a:rPr>
                        <a:t>、</a:t>
                      </a:r>
                      <a:r>
                        <a:rPr lang="en-US" sz="1000" kern="100">
                          <a:solidFill>
                            <a:schemeClr val="dk1"/>
                          </a:solidFill>
                          <a:effectLst/>
                          <a:latin typeface="+mn-lt"/>
                          <a:ea typeface="+mn-ea"/>
                          <a:cs typeface="+mn-cs"/>
                        </a:rPr>
                        <a:t>SuSE</a:t>
                      </a:r>
                      <a:r>
                        <a:rPr lang="zh-CN" sz="1000" kern="100">
                          <a:solidFill>
                            <a:schemeClr val="dk1"/>
                          </a:solidFill>
                          <a:effectLst/>
                          <a:latin typeface="+mn-lt"/>
                          <a:ea typeface="+mn-ea"/>
                          <a:cs typeface="+mn-cs"/>
                        </a:rPr>
                        <a:t>等；具体参见</a:t>
                      </a:r>
                      <a:r>
                        <a:rPr lang="en-US" sz="1000" kern="100">
                          <a:solidFill>
                            <a:schemeClr val="dk1"/>
                          </a:solidFill>
                          <a:effectLst/>
                          <a:latin typeface="+mn-lt"/>
                          <a:ea typeface="+mn-ea"/>
                          <a:cs typeface="+mn-cs"/>
                        </a:rPr>
                        <a:t>3.4.3</a:t>
                      </a:r>
                      <a:r>
                        <a:rPr lang="zh-CN" sz="1000" kern="100">
                          <a:solidFill>
                            <a:schemeClr val="dk1"/>
                          </a:solidFill>
                          <a:effectLst/>
                          <a:latin typeface="+mn-lt"/>
                          <a:ea typeface="+mn-ea"/>
                          <a:cs typeface="+mn-cs"/>
                        </a:rPr>
                        <a:t>、总结部分</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无</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en-US" sz="1000" kern="100">
                          <a:solidFill>
                            <a:schemeClr val="dk1"/>
                          </a:solidFill>
                          <a:effectLst/>
                          <a:latin typeface="+mn-lt"/>
                          <a:ea typeface="+mn-ea"/>
                          <a:cs typeface="+mn-cs"/>
                        </a:rPr>
                        <a:t> </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129515">
                <a:tc>
                  <a:txBody>
                    <a:bodyPr/>
                    <a:lstStyle/>
                    <a:p>
                      <a:pPr marL="0" algn="ctr" defTabSz="914400" rtl="0" eaLnBrk="1" latinLnBrk="0" hangingPunct="1">
                        <a:lnSpc>
                          <a:spcPct val="150000"/>
                        </a:lnSpc>
                        <a:spcAft>
                          <a:spcPts val="0"/>
                        </a:spcAft>
                      </a:pPr>
                      <a:r>
                        <a:rPr lang="en-US" sz="1000" kern="100" dirty="0">
                          <a:solidFill>
                            <a:schemeClr val="dk1"/>
                          </a:solidFill>
                          <a:effectLst/>
                          <a:latin typeface="+mn-lt"/>
                          <a:ea typeface="+mn-ea"/>
                          <a:cs typeface="+mn-cs"/>
                        </a:rPr>
                        <a:t>14</a:t>
                      </a:r>
                      <a:endParaRPr lang="zh-CN" sz="1000" kern="100" dirty="0">
                        <a:solidFill>
                          <a:schemeClr val="dk1"/>
                        </a:solidFill>
                        <a:effectLst/>
                        <a:latin typeface="+mn-lt"/>
                        <a:ea typeface="+mn-ea"/>
                        <a:cs typeface="+mn-cs"/>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提供一键部署和启动脚本和断电自启动服务。</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indent="-548640" algn="just" defTabSz="914400" rtl="0" eaLnBrk="1" latinLnBrk="0" hangingPunct="1">
                        <a:lnSpc>
                          <a:spcPct val="150000"/>
                        </a:lnSpc>
                        <a:spcBef>
                          <a:spcPts val="1400"/>
                        </a:spcBef>
                        <a:spcAft>
                          <a:spcPts val="0"/>
                        </a:spcAft>
                      </a:pPr>
                      <a:r>
                        <a:rPr lang="zh-CN" sz="1000" kern="100">
                          <a:solidFill>
                            <a:schemeClr val="dk1"/>
                          </a:solidFill>
                          <a:effectLst/>
                          <a:latin typeface="+mn-lt"/>
                          <a:ea typeface="+mn-ea"/>
                          <a:cs typeface="+mn-cs"/>
                        </a:rPr>
                        <a:t>我司提供一键部署和启动脚本和断电自启动服务。参见</a:t>
                      </a:r>
                      <a:r>
                        <a:rPr lang="en-US" sz="1000" kern="100">
                          <a:solidFill>
                            <a:schemeClr val="dk1"/>
                          </a:solidFill>
                          <a:effectLst/>
                          <a:latin typeface="+mn-lt"/>
                          <a:ea typeface="+mn-ea"/>
                          <a:cs typeface="+mn-cs"/>
                        </a:rPr>
                        <a:t>3.3.3.5</a:t>
                      </a:r>
                      <a:r>
                        <a:rPr lang="zh-CN" sz="1000" kern="100">
                          <a:solidFill>
                            <a:schemeClr val="dk1"/>
                          </a:solidFill>
                          <a:effectLst/>
                          <a:latin typeface="+mn-lt"/>
                          <a:ea typeface="+mn-ea"/>
                          <a:cs typeface="+mn-cs"/>
                        </a:rPr>
                        <a:t>、</a:t>
                      </a:r>
                      <a:r>
                        <a:rPr lang="en-US" sz="1000" kern="100">
                          <a:solidFill>
                            <a:schemeClr val="dk1"/>
                          </a:solidFill>
                          <a:effectLst/>
                          <a:latin typeface="+mn-lt"/>
                          <a:ea typeface="+mn-ea"/>
                          <a:cs typeface="+mn-cs"/>
                        </a:rPr>
                        <a:t>AI</a:t>
                      </a:r>
                      <a:r>
                        <a:rPr lang="zh-CN" sz="1000" kern="100">
                          <a:solidFill>
                            <a:schemeClr val="dk1"/>
                          </a:solidFill>
                          <a:effectLst/>
                          <a:latin typeface="+mn-lt"/>
                          <a:ea typeface="+mn-ea"/>
                          <a:cs typeface="+mn-cs"/>
                        </a:rPr>
                        <a:t>算法运维方案部分</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a:solidFill>
                            <a:schemeClr val="dk1"/>
                          </a:solidFill>
                          <a:effectLst/>
                          <a:latin typeface="+mn-lt"/>
                          <a:ea typeface="+mn-ea"/>
                          <a:cs typeface="+mn-cs"/>
                        </a:rPr>
                        <a:t>无</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en-US" sz="1000" kern="100">
                          <a:solidFill>
                            <a:schemeClr val="dk1"/>
                          </a:solidFill>
                          <a:effectLst/>
                          <a:latin typeface="+mn-lt"/>
                          <a:ea typeface="+mn-ea"/>
                          <a:cs typeface="+mn-cs"/>
                        </a:rPr>
                        <a:t> </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366959">
                <a:tc>
                  <a:txBody>
                    <a:bodyPr/>
                    <a:lstStyle/>
                    <a:p>
                      <a:pPr marL="0" algn="ctr" defTabSz="914400" rtl="0" eaLnBrk="1" latinLnBrk="0" hangingPunct="1">
                        <a:lnSpc>
                          <a:spcPct val="150000"/>
                        </a:lnSpc>
                        <a:spcAft>
                          <a:spcPts val="0"/>
                        </a:spcAft>
                      </a:pPr>
                      <a:r>
                        <a:rPr lang="en-US" sz="1000" kern="100" dirty="0">
                          <a:solidFill>
                            <a:schemeClr val="dk1"/>
                          </a:solidFill>
                          <a:effectLst/>
                          <a:latin typeface="+mn-lt"/>
                          <a:ea typeface="+mn-ea"/>
                          <a:cs typeface="+mn-cs"/>
                        </a:rPr>
                        <a:t>15</a:t>
                      </a:r>
                      <a:endParaRPr lang="zh-CN" sz="1000" kern="100" dirty="0">
                        <a:solidFill>
                          <a:schemeClr val="dk1"/>
                        </a:solidFill>
                        <a:effectLst/>
                        <a:latin typeface="+mn-lt"/>
                        <a:ea typeface="+mn-ea"/>
                        <a:cs typeface="+mn-cs"/>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算法模型需兼容主流</a:t>
                      </a:r>
                      <a:r>
                        <a:rPr lang="en-US" sz="1000" kern="100" dirty="0">
                          <a:solidFill>
                            <a:schemeClr val="dk1"/>
                          </a:solidFill>
                          <a:effectLst/>
                          <a:latin typeface="+mn-lt"/>
                          <a:ea typeface="+mn-ea"/>
                          <a:cs typeface="+mn-cs"/>
                        </a:rPr>
                        <a:t>GPU</a:t>
                      </a:r>
                      <a:r>
                        <a:rPr lang="zh-CN" sz="1000" kern="100" dirty="0">
                          <a:solidFill>
                            <a:schemeClr val="dk1"/>
                          </a:solidFill>
                          <a:effectLst/>
                          <a:latin typeface="+mn-lt"/>
                          <a:ea typeface="+mn-ea"/>
                          <a:cs typeface="+mn-cs"/>
                        </a:rPr>
                        <a:t>部署能力，支持在其他品牌的服务器上进行部署；主流平台包括</a:t>
                      </a:r>
                      <a:r>
                        <a:rPr lang="en-US" sz="1000" kern="100" dirty="0">
                          <a:solidFill>
                            <a:schemeClr val="dk1"/>
                          </a:solidFill>
                          <a:effectLst/>
                          <a:latin typeface="+mn-lt"/>
                          <a:ea typeface="+mn-ea"/>
                          <a:cs typeface="+mn-cs"/>
                        </a:rPr>
                        <a:t>NVIDIA</a:t>
                      </a:r>
                      <a:r>
                        <a:rPr lang="zh-CN" sz="1000" kern="100" dirty="0">
                          <a:solidFill>
                            <a:schemeClr val="dk1"/>
                          </a:solidFill>
                          <a:effectLst/>
                          <a:latin typeface="+mn-lt"/>
                          <a:ea typeface="+mn-ea"/>
                          <a:cs typeface="+mn-cs"/>
                        </a:rPr>
                        <a:t>的</a:t>
                      </a:r>
                      <a:r>
                        <a:rPr lang="en-US" sz="1000" kern="100" dirty="0">
                          <a:solidFill>
                            <a:schemeClr val="dk1"/>
                          </a:solidFill>
                          <a:effectLst/>
                          <a:latin typeface="+mn-lt"/>
                          <a:ea typeface="+mn-ea"/>
                          <a:cs typeface="+mn-cs"/>
                        </a:rPr>
                        <a:t>P4</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T4</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1080</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1080Ti</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2080</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2080Ti</a:t>
                      </a:r>
                      <a:r>
                        <a:rPr lang="zh-CN" sz="1000" kern="100" dirty="0">
                          <a:solidFill>
                            <a:schemeClr val="dk1"/>
                          </a:solidFill>
                          <a:effectLst/>
                          <a:latin typeface="+mn-lt"/>
                          <a:ea typeface="+mn-ea"/>
                          <a:cs typeface="+mn-cs"/>
                        </a:rPr>
                        <a:t>等显卡；</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indent="-548640" algn="just" defTabSz="914400" rtl="0" eaLnBrk="1" latinLnBrk="0" hangingPunct="1">
                        <a:lnSpc>
                          <a:spcPct val="150000"/>
                        </a:lnSpc>
                        <a:spcBef>
                          <a:spcPts val="1400"/>
                        </a:spcBef>
                        <a:spcAft>
                          <a:spcPts val="0"/>
                        </a:spcAft>
                      </a:pPr>
                      <a:r>
                        <a:rPr lang="zh-CN" sz="1000" kern="100" dirty="0">
                          <a:solidFill>
                            <a:schemeClr val="dk1"/>
                          </a:solidFill>
                          <a:effectLst/>
                          <a:latin typeface="+mn-lt"/>
                          <a:ea typeface="+mn-ea"/>
                          <a:cs typeface="+mn-cs"/>
                        </a:rPr>
                        <a:t>我司所提供的</a:t>
                      </a:r>
                      <a:r>
                        <a:rPr lang="en-US" sz="1000" kern="100" dirty="0">
                          <a:solidFill>
                            <a:schemeClr val="dk1"/>
                          </a:solidFill>
                          <a:effectLst/>
                          <a:latin typeface="+mn-lt"/>
                          <a:ea typeface="+mn-ea"/>
                          <a:cs typeface="+mn-cs"/>
                        </a:rPr>
                        <a:t>AI</a:t>
                      </a:r>
                      <a:r>
                        <a:rPr lang="zh-CN" sz="1000" kern="100" dirty="0">
                          <a:solidFill>
                            <a:schemeClr val="dk1"/>
                          </a:solidFill>
                          <a:effectLst/>
                          <a:latin typeface="+mn-lt"/>
                          <a:ea typeface="+mn-ea"/>
                          <a:cs typeface="+mn-cs"/>
                        </a:rPr>
                        <a:t>算法已兼容主流平台，主要包括</a:t>
                      </a:r>
                      <a:r>
                        <a:rPr lang="en-US" sz="1000" kern="100" dirty="0">
                          <a:solidFill>
                            <a:schemeClr val="dk1"/>
                          </a:solidFill>
                          <a:effectLst/>
                          <a:latin typeface="+mn-lt"/>
                          <a:ea typeface="+mn-ea"/>
                          <a:cs typeface="+mn-cs"/>
                        </a:rPr>
                        <a:t>NVIDIA</a:t>
                      </a:r>
                      <a:r>
                        <a:rPr lang="zh-CN" sz="1000" kern="100" dirty="0">
                          <a:solidFill>
                            <a:schemeClr val="dk1"/>
                          </a:solidFill>
                          <a:effectLst/>
                          <a:latin typeface="+mn-lt"/>
                          <a:ea typeface="+mn-ea"/>
                          <a:cs typeface="+mn-cs"/>
                        </a:rPr>
                        <a:t>框架下的：</a:t>
                      </a:r>
                      <a:r>
                        <a:rPr lang="en-US" sz="1000" kern="100" dirty="0">
                          <a:solidFill>
                            <a:schemeClr val="dk1"/>
                          </a:solidFill>
                          <a:effectLst/>
                          <a:latin typeface="+mn-lt"/>
                          <a:ea typeface="+mn-ea"/>
                          <a:cs typeface="+mn-cs"/>
                        </a:rPr>
                        <a:t>P4</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T4</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1080</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1080Ti</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2080</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2080Ti</a:t>
                      </a:r>
                      <a:r>
                        <a:rPr lang="zh-CN" sz="1000" kern="100" dirty="0">
                          <a:solidFill>
                            <a:schemeClr val="dk1"/>
                          </a:solidFill>
                          <a:effectLst/>
                          <a:latin typeface="+mn-lt"/>
                          <a:ea typeface="+mn-ea"/>
                          <a:cs typeface="+mn-cs"/>
                        </a:rPr>
                        <a:t>等显卡。如需要迁移至其他服务器平台，需经过我司评估后方可给出具体的迁移时间。参见：</a:t>
                      </a:r>
                      <a:r>
                        <a:rPr lang="en-US" sz="1000" kern="100" dirty="0">
                          <a:solidFill>
                            <a:schemeClr val="dk1"/>
                          </a:solidFill>
                          <a:effectLst/>
                          <a:latin typeface="+mn-lt"/>
                          <a:ea typeface="+mn-ea"/>
                          <a:cs typeface="+mn-cs"/>
                        </a:rPr>
                        <a:t>3.4.2.5</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AI</a:t>
                      </a:r>
                      <a:r>
                        <a:rPr lang="zh-CN" sz="1000" kern="100" dirty="0">
                          <a:solidFill>
                            <a:schemeClr val="dk1"/>
                          </a:solidFill>
                          <a:effectLst/>
                          <a:latin typeface="+mn-lt"/>
                          <a:ea typeface="+mn-ea"/>
                          <a:cs typeface="+mn-cs"/>
                        </a:rPr>
                        <a:t>算法模型迁移能力部分</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a:solidFill>
                            <a:schemeClr val="dk1"/>
                          </a:solidFill>
                          <a:effectLst/>
                          <a:latin typeface="+mn-lt"/>
                          <a:ea typeface="+mn-ea"/>
                          <a:cs typeface="+mn-cs"/>
                        </a:rPr>
                        <a:t>无</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en-US" sz="1000" kern="100">
                          <a:solidFill>
                            <a:schemeClr val="dk1"/>
                          </a:solidFill>
                          <a:effectLst/>
                          <a:latin typeface="+mn-lt"/>
                          <a:ea typeface="+mn-ea"/>
                          <a:cs typeface="+mn-cs"/>
                        </a:rPr>
                        <a:t> </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172686">
                <a:tc>
                  <a:txBody>
                    <a:bodyPr/>
                    <a:lstStyle/>
                    <a:p>
                      <a:pPr marL="0" algn="ctr" defTabSz="914400" rtl="0" eaLnBrk="1" latinLnBrk="0" hangingPunct="1">
                        <a:lnSpc>
                          <a:spcPct val="150000"/>
                        </a:lnSpc>
                        <a:spcAft>
                          <a:spcPts val="0"/>
                        </a:spcAft>
                      </a:pPr>
                      <a:r>
                        <a:rPr lang="en-US" sz="1000" kern="100">
                          <a:solidFill>
                            <a:schemeClr val="dk1"/>
                          </a:solidFill>
                          <a:effectLst/>
                          <a:latin typeface="+mn-lt"/>
                          <a:ea typeface="+mn-ea"/>
                          <a:cs typeface="+mn-cs"/>
                        </a:rPr>
                        <a:t>16</a:t>
                      </a:r>
                      <a:endParaRPr lang="zh-CN" sz="1000" kern="100">
                        <a:solidFill>
                          <a:schemeClr val="dk1"/>
                        </a:solidFill>
                        <a:effectLst/>
                        <a:latin typeface="+mn-lt"/>
                        <a:ea typeface="+mn-ea"/>
                        <a:cs typeface="+mn-cs"/>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支持公有云部署、私有服务器部署（私有</a:t>
                      </a:r>
                      <a:r>
                        <a:rPr lang="en-US" sz="1000" kern="100" dirty="0">
                          <a:solidFill>
                            <a:schemeClr val="dk1"/>
                          </a:solidFill>
                          <a:effectLst/>
                          <a:latin typeface="+mn-lt"/>
                          <a:ea typeface="+mn-ea"/>
                          <a:cs typeface="+mn-cs"/>
                        </a:rPr>
                        <a:t>API</a:t>
                      </a:r>
                      <a:r>
                        <a:rPr lang="zh-CN" sz="1000" kern="100" dirty="0">
                          <a:solidFill>
                            <a:schemeClr val="dk1"/>
                          </a:solidFill>
                          <a:effectLst/>
                          <a:latin typeface="+mn-lt"/>
                          <a:ea typeface="+mn-ea"/>
                          <a:cs typeface="+mn-cs"/>
                        </a:rPr>
                        <a:t>），私有服务器部署（服务器端</a:t>
                      </a:r>
                      <a:r>
                        <a:rPr lang="en-US" sz="1000" kern="100" dirty="0">
                          <a:solidFill>
                            <a:schemeClr val="dk1"/>
                          </a:solidFill>
                          <a:effectLst/>
                          <a:latin typeface="+mn-lt"/>
                          <a:ea typeface="+mn-ea"/>
                          <a:cs typeface="+mn-cs"/>
                        </a:rPr>
                        <a:t>SDK</a:t>
                      </a:r>
                      <a:r>
                        <a:rPr lang="zh-CN" sz="1000" kern="100" dirty="0">
                          <a:solidFill>
                            <a:schemeClr val="dk1"/>
                          </a:solidFill>
                          <a:effectLst/>
                          <a:latin typeface="+mn-lt"/>
                          <a:ea typeface="+mn-ea"/>
                          <a:cs typeface="+mn-cs"/>
                        </a:rPr>
                        <a:t>），通用设备端</a:t>
                      </a:r>
                      <a:r>
                        <a:rPr lang="en-US" sz="1000" kern="100" dirty="0">
                          <a:solidFill>
                            <a:schemeClr val="dk1"/>
                          </a:solidFill>
                          <a:effectLst/>
                          <a:latin typeface="+mn-lt"/>
                          <a:ea typeface="+mn-ea"/>
                          <a:cs typeface="+mn-cs"/>
                        </a:rPr>
                        <a:t>SDK</a:t>
                      </a:r>
                      <a:r>
                        <a:rPr lang="zh-CN" sz="1000" kern="100" dirty="0">
                          <a:solidFill>
                            <a:schemeClr val="dk1"/>
                          </a:solidFill>
                          <a:effectLst/>
                          <a:latin typeface="+mn-lt"/>
                          <a:ea typeface="+mn-ea"/>
                          <a:cs typeface="+mn-cs"/>
                        </a:rPr>
                        <a:t>，基础接口封装完善，满足灵活的应用侧二次开发。</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参见</a:t>
                      </a:r>
                      <a:r>
                        <a:rPr lang="en-US" sz="1000" kern="100" dirty="0">
                          <a:solidFill>
                            <a:schemeClr val="dk1"/>
                          </a:solidFill>
                          <a:effectLst/>
                          <a:latin typeface="+mn-lt"/>
                          <a:ea typeface="+mn-ea"/>
                          <a:cs typeface="+mn-cs"/>
                        </a:rPr>
                        <a:t>3.3.2.5.8</a:t>
                      </a:r>
                      <a:r>
                        <a:rPr lang="zh-CN" sz="1000" kern="100" dirty="0">
                          <a:solidFill>
                            <a:schemeClr val="dk1"/>
                          </a:solidFill>
                          <a:effectLst/>
                          <a:latin typeface="+mn-lt"/>
                          <a:ea typeface="+mn-ea"/>
                          <a:cs typeface="+mn-cs"/>
                        </a:rPr>
                        <a:t>，支持公有云部署、私有服务器部署（私有</a:t>
                      </a:r>
                      <a:r>
                        <a:rPr lang="en-US" sz="1000" kern="100" dirty="0">
                          <a:solidFill>
                            <a:schemeClr val="dk1"/>
                          </a:solidFill>
                          <a:effectLst/>
                          <a:latin typeface="+mn-lt"/>
                          <a:ea typeface="+mn-ea"/>
                          <a:cs typeface="+mn-cs"/>
                        </a:rPr>
                        <a:t>API</a:t>
                      </a:r>
                      <a:r>
                        <a:rPr lang="zh-CN" sz="1000" kern="100" dirty="0">
                          <a:solidFill>
                            <a:schemeClr val="dk1"/>
                          </a:solidFill>
                          <a:effectLst/>
                          <a:latin typeface="+mn-lt"/>
                          <a:ea typeface="+mn-ea"/>
                          <a:cs typeface="+mn-cs"/>
                        </a:rPr>
                        <a:t>），私有服务器部署（服务器端</a:t>
                      </a:r>
                      <a:r>
                        <a:rPr lang="en-US" sz="1000" kern="100" dirty="0">
                          <a:solidFill>
                            <a:schemeClr val="dk1"/>
                          </a:solidFill>
                          <a:effectLst/>
                          <a:latin typeface="+mn-lt"/>
                          <a:ea typeface="+mn-ea"/>
                          <a:cs typeface="+mn-cs"/>
                        </a:rPr>
                        <a:t>SDK</a:t>
                      </a:r>
                      <a:r>
                        <a:rPr lang="zh-CN" sz="1000" kern="100" dirty="0">
                          <a:solidFill>
                            <a:schemeClr val="dk1"/>
                          </a:solidFill>
                          <a:effectLst/>
                          <a:latin typeface="+mn-lt"/>
                          <a:ea typeface="+mn-ea"/>
                          <a:cs typeface="+mn-cs"/>
                        </a:rPr>
                        <a:t>），通用设备端</a:t>
                      </a:r>
                      <a:r>
                        <a:rPr lang="en-US" sz="1000" kern="100" dirty="0">
                          <a:solidFill>
                            <a:schemeClr val="dk1"/>
                          </a:solidFill>
                          <a:effectLst/>
                          <a:latin typeface="+mn-lt"/>
                          <a:ea typeface="+mn-ea"/>
                          <a:cs typeface="+mn-cs"/>
                        </a:rPr>
                        <a:t>SDK</a:t>
                      </a:r>
                      <a:r>
                        <a:rPr lang="zh-CN" sz="1000" kern="100" dirty="0">
                          <a:solidFill>
                            <a:schemeClr val="dk1"/>
                          </a:solidFill>
                          <a:effectLst/>
                          <a:latin typeface="+mn-lt"/>
                          <a:ea typeface="+mn-ea"/>
                          <a:cs typeface="+mn-cs"/>
                        </a:rPr>
                        <a:t>，基础接口封装完善，满足灵活的应用侧二次开发。</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en-US" sz="1000" kern="100">
                          <a:solidFill>
                            <a:schemeClr val="dk1"/>
                          </a:solidFill>
                          <a:effectLst/>
                          <a:latin typeface="+mn-lt"/>
                          <a:ea typeface="+mn-ea"/>
                          <a:cs typeface="+mn-cs"/>
                        </a:rPr>
                        <a:t> </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en-US" sz="1000" kern="100">
                          <a:solidFill>
                            <a:schemeClr val="dk1"/>
                          </a:solidFill>
                          <a:effectLst/>
                          <a:latin typeface="+mn-lt"/>
                          <a:ea typeface="+mn-ea"/>
                          <a:cs typeface="+mn-cs"/>
                        </a:rPr>
                        <a:t> </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366959">
                <a:tc>
                  <a:txBody>
                    <a:bodyPr/>
                    <a:lstStyle/>
                    <a:p>
                      <a:pPr marL="0" algn="ctr" defTabSz="914400" rtl="0" eaLnBrk="1" latinLnBrk="0" hangingPunct="1">
                        <a:lnSpc>
                          <a:spcPct val="150000"/>
                        </a:lnSpc>
                        <a:spcAft>
                          <a:spcPts val="0"/>
                        </a:spcAft>
                      </a:pPr>
                      <a:r>
                        <a:rPr lang="en-US" sz="1000" kern="100">
                          <a:solidFill>
                            <a:schemeClr val="dk1"/>
                          </a:solidFill>
                          <a:effectLst/>
                          <a:latin typeface="+mn-lt"/>
                          <a:ea typeface="+mn-ea"/>
                          <a:cs typeface="+mn-cs"/>
                        </a:rPr>
                        <a:t>17</a:t>
                      </a:r>
                      <a:endParaRPr lang="zh-CN" sz="1000" kern="100">
                        <a:solidFill>
                          <a:schemeClr val="dk1"/>
                        </a:solidFill>
                        <a:effectLst/>
                        <a:latin typeface="+mn-lt"/>
                        <a:ea typeface="+mn-ea"/>
                        <a:cs typeface="+mn-cs"/>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marL="0" algn="just" defTabSz="914400" rtl="0" eaLnBrk="1" latinLnBrk="0" hangingPunct="1">
                        <a:lnSpc>
                          <a:spcPct val="150000"/>
                        </a:lnSpc>
                        <a:spcAft>
                          <a:spcPts val="0"/>
                        </a:spcAft>
                      </a:pPr>
                      <a:r>
                        <a:rPr lang="zh-CN" sz="1000" kern="100">
                          <a:solidFill>
                            <a:schemeClr val="dk1"/>
                          </a:solidFill>
                          <a:effectLst/>
                          <a:latin typeface="+mn-lt"/>
                          <a:ea typeface="+mn-ea"/>
                          <a:cs typeface="+mn-cs"/>
                        </a:rPr>
                        <a:t>算法模型需要具备兼容以下主流的边缘侧设备硬件，并保证精度下降小于</a:t>
                      </a:r>
                      <a:r>
                        <a:rPr lang="en-US" sz="1000" kern="100">
                          <a:solidFill>
                            <a:schemeClr val="dk1"/>
                          </a:solidFill>
                          <a:effectLst/>
                          <a:latin typeface="+mn-lt"/>
                          <a:ea typeface="+mn-ea"/>
                          <a:cs typeface="+mn-cs"/>
                        </a:rPr>
                        <a:t>5%</a:t>
                      </a:r>
                      <a:r>
                        <a:rPr lang="zh-CN" sz="1000" kern="100">
                          <a:solidFill>
                            <a:schemeClr val="dk1"/>
                          </a:solidFill>
                          <a:effectLst/>
                          <a:latin typeface="+mn-lt"/>
                          <a:ea typeface="+mn-ea"/>
                          <a:cs typeface="+mn-cs"/>
                        </a:rPr>
                        <a:t>；主要硬件环境：寒武纪、</a:t>
                      </a:r>
                      <a:r>
                        <a:rPr lang="en-US" sz="1000" kern="100">
                          <a:solidFill>
                            <a:schemeClr val="dk1"/>
                          </a:solidFill>
                          <a:effectLst/>
                          <a:latin typeface="+mn-lt"/>
                          <a:ea typeface="+mn-ea"/>
                          <a:cs typeface="+mn-cs"/>
                        </a:rPr>
                        <a:t>Nvidia-Jetson(Xavier)</a:t>
                      </a:r>
                      <a:r>
                        <a:rPr lang="zh-CN" sz="1000" kern="100">
                          <a:solidFill>
                            <a:schemeClr val="dk1"/>
                          </a:solidFill>
                          <a:effectLst/>
                          <a:latin typeface="+mn-lt"/>
                          <a:ea typeface="+mn-ea"/>
                          <a:cs typeface="+mn-cs"/>
                        </a:rPr>
                        <a:t>等平台；</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我司所提供</a:t>
                      </a:r>
                      <a:r>
                        <a:rPr lang="en-US" sz="1000" kern="100" dirty="0">
                          <a:solidFill>
                            <a:schemeClr val="dk1"/>
                          </a:solidFill>
                          <a:effectLst/>
                          <a:latin typeface="+mn-lt"/>
                          <a:ea typeface="+mn-ea"/>
                          <a:cs typeface="+mn-cs"/>
                        </a:rPr>
                        <a:t>AI</a:t>
                      </a:r>
                      <a:r>
                        <a:rPr lang="zh-CN" sz="1000" kern="100" dirty="0">
                          <a:solidFill>
                            <a:schemeClr val="dk1"/>
                          </a:solidFill>
                          <a:effectLst/>
                          <a:latin typeface="+mn-lt"/>
                          <a:ea typeface="+mn-ea"/>
                          <a:cs typeface="+mn-cs"/>
                        </a:rPr>
                        <a:t>算法现在已采用的英伟达框架进行训练，后续可直接进行迁移和处理，如需要迁移至边缘端设备上，我司可免费提供算法模型需要进行迁移的服务（不包含边缘分析硬件采购硬件费用），并保证精度下降小于</a:t>
                      </a:r>
                      <a:r>
                        <a:rPr lang="en-US" sz="1000" kern="100" dirty="0">
                          <a:solidFill>
                            <a:schemeClr val="dk1"/>
                          </a:solidFill>
                          <a:effectLst/>
                          <a:latin typeface="+mn-lt"/>
                          <a:ea typeface="+mn-ea"/>
                          <a:cs typeface="+mn-cs"/>
                        </a:rPr>
                        <a:t>5%</a:t>
                      </a:r>
                      <a:r>
                        <a:rPr lang="zh-CN" sz="1000" kern="100" dirty="0">
                          <a:solidFill>
                            <a:schemeClr val="dk1"/>
                          </a:solidFill>
                          <a:effectLst/>
                          <a:latin typeface="+mn-lt"/>
                          <a:ea typeface="+mn-ea"/>
                          <a:cs typeface="+mn-cs"/>
                        </a:rPr>
                        <a:t>；主要硬件环境：寒武纪</a:t>
                      </a:r>
                      <a:r>
                        <a:rPr lang="en-US" sz="1000" kern="100" dirty="0">
                          <a:solidFill>
                            <a:schemeClr val="dk1"/>
                          </a:solidFill>
                          <a:effectLst/>
                          <a:latin typeface="+mn-lt"/>
                          <a:ea typeface="+mn-ea"/>
                          <a:cs typeface="+mn-cs"/>
                        </a:rPr>
                        <a:t>MLU220</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MLU210</a:t>
                      </a:r>
                      <a:r>
                        <a:rPr lang="zh-CN" sz="1000" kern="100" dirty="0">
                          <a:solidFill>
                            <a:schemeClr val="dk1"/>
                          </a:solidFill>
                          <a:effectLst/>
                          <a:latin typeface="+mn-lt"/>
                          <a:ea typeface="+mn-ea"/>
                          <a:cs typeface="+mn-cs"/>
                        </a:rPr>
                        <a:t>、</a:t>
                      </a:r>
                      <a:r>
                        <a:rPr lang="en-US" sz="1000" kern="100" dirty="0" err="1">
                          <a:solidFill>
                            <a:schemeClr val="dk1"/>
                          </a:solidFill>
                          <a:effectLst/>
                          <a:latin typeface="+mn-lt"/>
                          <a:ea typeface="+mn-ea"/>
                          <a:cs typeface="+mn-cs"/>
                        </a:rPr>
                        <a:t>Nvidia</a:t>
                      </a:r>
                      <a:r>
                        <a:rPr lang="en-US" sz="1000" kern="100" dirty="0">
                          <a:solidFill>
                            <a:schemeClr val="dk1"/>
                          </a:solidFill>
                          <a:effectLst/>
                          <a:latin typeface="+mn-lt"/>
                          <a:ea typeface="+mn-ea"/>
                          <a:cs typeface="+mn-cs"/>
                        </a:rPr>
                        <a:t>-Jetson(Xavier)NX</a:t>
                      </a:r>
                      <a:r>
                        <a:rPr lang="zh-CN" sz="1000" kern="100" dirty="0">
                          <a:solidFill>
                            <a:schemeClr val="dk1"/>
                          </a:solidFill>
                          <a:effectLst/>
                          <a:latin typeface="+mn-lt"/>
                          <a:ea typeface="+mn-ea"/>
                          <a:cs typeface="+mn-cs"/>
                        </a:rPr>
                        <a:t>、海思</a:t>
                      </a:r>
                      <a:r>
                        <a:rPr lang="en-US" sz="1000" kern="100" dirty="0">
                          <a:solidFill>
                            <a:schemeClr val="dk1"/>
                          </a:solidFill>
                          <a:effectLst/>
                          <a:latin typeface="+mn-lt"/>
                          <a:ea typeface="+mn-ea"/>
                          <a:cs typeface="+mn-cs"/>
                        </a:rPr>
                        <a:t>3559AV100</a:t>
                      </a:r>
                      <a:r>
                        <a:rPr lang="zh-CN" sz="1000" kern="100" dirty="0">
                          <a:solidFill>
                            <a:schemeClr val="dk1"/>
                          </a:solidFill>
                          <a:effectLst/>
                          <a:latin typeface="+mn-lt"/>
                          <a:ea typeface="+mn-ea"/>
                          <a:cs typeface="+mn-cs"/>
                        </a:rPr>
                        <a:t>等主流平台。参见：</a:t>
                      </a:r>
                      <a:r>
                        <a:rPr lang="en-US" sz="1000" kern="100" dirty="0">
                          <a:solidFill>
                            <a:schemeClr val="dk1"/>
                          </a:solidFill>
                          <a:effectLst/>
                          <a:latin typeface="+mn-lt"/>
                          <a:ea typeface="+mn-ea"/>
                          <a:cs typeface="+mn-cs"/>
                        </a:rPr>
                        <a:t>3.4.2.5</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AI</a:t>
                      </a:r>
                      <a:r>
                        <a:rPr lang="zh-CN" sz="1000" kern="100" dirty="0">
                          <a:solidFill>
                            <a:schemeClr val="dk1"/>
                          </a:solidFill>
                          <a:effectLst/>
                          <a:latin typeface="+mn-lt"/>
                          <a:ea typeface="+mn-ea"/>
                          <a:cs typeface="+mn-cs"/>
                        </a:rPr>
                        <a:t>算法模型迁移能力部分</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无</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en-US" sz="1000" kern="100">
                          <a:solidFill>
                            <a:schemeClr val="dk1"/>
                          </a:solidFill>
                          <a:effectLst/>
                          <a:latin typeface="+mn-lt"/>
                          <a:ea typeface="+mn-ea"/>
                          <a:cs typeface="+mn-cs"/>
                        </a:rPr>
                        <a:t> </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0">
                <a:tc>
                  <a:txBody>
                    <a:bodyPr/>
                    <a:lstStyle/>
                    <a:p>
                      <a:pPr marL="0" algn="ctr" defTabSz="914400" rtl="0" eaLnBrk="1" latinLnBrk="0" hangingPunct="1">
                        <a:lnSpc>
                          <a:spcPct val="150000"/>
                        </a:lnSpc>
                        <a:spcAft>
                          <a:spcPts val="0"/>
                        </a:spcAft>
                      </a:pPr>
                      <a:r>
                        <a:rPr lang="en-US" sz="1000" kern="100">
                          <a:solidFill>
                            <a:schemeClr val="dk1"/>
                          </a:solidFill>
                          <a:effectLst/>
                          <a:latin typeface="+mn-lt"/>
                          <a:ea typeface="+mn-ea"/>
                          <a:cs typeface="+mn-cs"/>
                        </a:rPr>
                        <a:t>18</a:t>
                      </a:r>
                      <a:endParaRPr lang="zh-CN" sz="1000" kern="100">
                        <a:solidFill>
                          <a:schemeClr val="dk1"/>
                        </a:solidFill>
                        <a:effectLst/>
                        <a:latin typeface="+mn-lt"/>
                        <a:ea typeface="+mn-ea"/>
                        <a:cs typeface="+mn-cs"/>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marL="0" algn="just" defTabSz="914400" rtl="0" eaLnBrk="1" latinLnBrk="0" hangingPunct="1">
                        <a:lnSpc>
                          <a:spcPct val="150000"/>
                        </a:lnSpc>
                        <a:spcAft>
                          <a:spcPts val="0"/>
                        </a:spcAft>
                      </a:pPr>
                      <a:r>
                        <a:rPr lang="zh-CN" sz="1000" kern="100">
                          <a:solidFill>
                            <a:schemeClr val="dk1"/>
                          </a:solidFill>
                          <a:effectLst/>
                          <a:latin typeface="+mn-lt"/>
                          <a:ea typeface="+mn-ea"/>
                          <a:cs typeface="+mn-cs"/>
                        </a:rPr>
                        <a:t>管理软件界面兼容</a:t>
                      </a:r>
                      <a:r>
                        <a:rPr lang="en-US" sz="1000" kern="100">
                          <a:solidFill>
                            <a:schemeClr val="dk1"/>
                          </a:solidFill>
                          <a:effectLst/>
                          <a:latin typeface="+mn-lt"/>
                          <a:ea typeface="+mn-ea"/>
                          <a:cs typeface="+mn-cs"/>
                        </a:rPr>
                        <a:t>PC</a:t>
                      </a:r>
                      <a:r>
                        <a:rPr lang="zh-CN" sz="1000" kern="100">
                          <a:solidFill>
                            <a:schemeClr val="dk1"/>
                          </a:solidFill>
                          <a:effectLst/>
                          <a:latin typeface="+mn-lt"/>
                          <a:ea typeface="+mn-ea"/>
                          <a:cs typeface="+mn-cs"/>
                        </a:rPr>
                        <a:t>、</a:t>
                      </a:r>
                      <a:r>
                        <a:rPr lang="en-US" sz="1000" kern="100">
                          <a:solidFill>
                            <a:schemeClr val="dk1"/>
                          </a:solidFill>
                          <a:effectLst/>
                          <a:latin typeface="+mn-lt"/>
                          <a:ea typeface="+mn-ea"/>
                          <a:cs typeface="+mn-cs"/>
                        </a:rPr>
                        <a:t>Android</a:t>
                      </a:r>
                      <a:r>
                        <a:rPr lang="zh-CN" sz="1000" kern="100">
                          <a:solidFill>
                            <a:schemeClr val="dk1"/>
                          </a:solidFill>
                          <a:effectLst/>
                          <a:latin typeface="+mn-lt"/>
                          <a:ea typeface="+mn-ea"/>
                          <a:cs typeface="+mn-cs"/>
                        </a:rPr>
                        <a:t>、</a:t>
                      </a:r>
                      <a:r>
                        <a:rPr lang="en-US" sz="1000" kern="100">
                          <a:solidFill>
                            <a:schemeClr val="dk1"/>
                          </a:solidFill>
                          <a:effectLst/>
                          <a:latin typeface="+mn-lt"/>
                          <a:ea typeface="+mn-ea"/>
                          <a:cs typeface="+mn-cs"/>
                        </a:rPr>
                        <a:t>IOS</a:t>
                      </a:r>
                      <a:r>
                        <a:rPr lang="zh-CN" sz="1000" kern="100">
                          <a:solidFill>
                            <a:schemeClr val="dk1"/>
                          </a:solidFill>
                          <a:effectLst/>
                          <a:latin typeface="+mn-lt"/>
                          <a:ea typeface="+mn-ea"/>
                          <a:cs typeface="+mn-cs"/>
                        </a:rPr>
                        <a:t>系统的主流浏览器。</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参见</a:t>
                      </a:r>
                      <a:r>
                        <a:rPr lang="en-US" sz="1000" kern="100" dirty="0">
                          <a:solidFill>
                            <a:schemeClr val="dk1"/>
                          </a:solidFill>
                          <a:effectLst/>
                          <a:latin typeface="+mn-lt"/>
                          <a:ea typeface="+mn-ea"/>
                          <a:cs typeface="+mn-cs"/>
                        </a:rPr>
                        <a:t>3.3.1.7</a:t>
                      </a:r>
                      <a:r>
                        <a:rPr lang="zh-CN" sz="1000" kern="100" dirty="0">
                          <a:solidFill>
                            <a:schemeClr val="dk1"/>
                          </a:solidFill>
                          <a:effectLst/>
                          <a:latin typeface="+mn-lt"/>
                          <a:ea typeface="+mn-ea"/>
                          <a:cs typeface="+mn-cs"/>
                        </a:rPr>
                        <a:t>兼容性，管理软件界面兼容</a:t>
                      </a:r>
                      <a:r>
                        <a:rPr lang="en-US" sz="1000" kern="100" dirty="0">
                          <a:solidFill>
                            <a:schemeClr val="dk1"/>
                          </a:solidFill>
                          <a:effectLst/>
                          <a:latin typeface="+mn-lt"/>
                          <a:ea typeface="+mn-ea"/>
                          <a:cs typeface="+mn-cs"/>
                        </a:rPr>
                        <a:t>PC</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 Android</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IOS</a:t>
                      </a:r>
                      <a:r>
                        <a:rPr lang="zh-CN" sz="1000" kern="100" dirty="0">
                          <a:solidFill>
                            <a:schemeClr val="dk1"/>
                          </a:solidFill>
                          <a:effectLst/>
                          <a:latin typeface="+mn-lt"/>
                          <a:ea typeface="+mn-ea"/>
                          <a:cs typeface="+mn-cs"/>
                        </a:rPr>
                        <a:t>系统的主流浏览器</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无</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en-US" sz="1000" kern="100">
                          <a:solidFill>
                            <a:schemeClr val="dk1"/>
                          </a:solidFill>
                          <a:effectLst/>
                          <a:latin typeface="+mn-lt"/>
                          <a:ea typeface="+mn-ea"/>
                          <a:cs typeface="+mn-cs"/>
                        </a:rPr>
                        <a:t> </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302201">
                <a:tc>
                  <a:txBody>
                    <a:bodyPr/>
                    <a:lstStyle/>
                    <a:p>
                      <a:pPr marL="0" algn="ctr" defTabSz="914400" rtl="0" eaLnBrk="1" latinLnBrk="0" hangingPunct="1">
                        <a:lnSpc>
                          <a:spcPct val="150000"/>
                        </a:lnSpc>
                        <a:spcAft>
                          <a:spcPts val="0"/>
                        </a:spcAft>
                      </a:pPr>
                      <a:r>
                        <a:rPr lang="en-US" sz="1000" kern="100" dirty="0">
                          <a:solidFill>
                            <a:schemeClr val="dk1"/>
                          </a:solidFill>
                          <a:effectLst/>
                          <a:latin typeface="+mn-lt"/>
                          <a:ea typeface="+mn-ea"/>
                          <a:cs typeface="+mn-cs"/>
                        </a:rPr>
                        <a:t>19</a:t>
                      </a:r>
                      <a:endParaRPr lang="zh-CN" sz="1000" kern="100" dirty="0">
                        <a:solidFill>
                          <a:schemeClr val="dk1"/>
                        </a:solidFill>
                        <a:effectLst/>
                        <a:latin typeface="+mn-lt"/>
                        <a:ea typeface="+mn-ea"/>
                        <a:cs typeface="+mn-cs"/>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marL="0" algn="just" defTabSz="914400" rtl="0" eaLnBrk="1" latinLnBrk="0" hangingPunct="1">
                        <a:lnSpc>
                          <a:spcPct val="150000"/>
                        </a:lnSpc>
                        <a:spcAft>
                          <a:spcPts val="0"/>
                        </a:spcAft>
                      </a:pPr>
                      <a:r>
                        <a:rPr lang="zh-CN" sz="1000" kern="100">
                          <a:solidFill>
                            <a:schemeClr val="dk1"/>
                          </a:solidFill>
                          <a:effectLst/>
                          <a:latin typeface="+mn-lt"/>
                          <a:ea typeface="+mn-ea"/>
                          <a:cs typeface="+mn-cs"/>
                        </a:rPr>
                        <a:t>应支持在线模型更新服务，提供增量学习、</a:t>
                      </a:r>
                      <a:r>
                        <a:rPr lang="en-US" sz="1000" kern="100">
                          <a:solidFill>
                            <a:schemeClr val="dk1"/>
                          </a:solidFill>
                          <a:effectLst/>
                          <a:latin typeface="+mn-lt"/>
                          <a:ea typeface="+mn-ea"/>
                          <a:cs typeface="+mn-cs"/>
                        </a:rPr>
                        <a:t>AI</a:t>
                      </a:r>
                      <a:r>
                        <a:rPr lang="zh-CN" sz="1000" kern="100">
                          <a:solidFill>
                            <a:schemeClr val="dk1"/>
                          </a:solidFill>
                          <a:effectLst/>
                          <a:latin typeface="+mn-lt"/>
                          <a:ea typeface="+mn-ea"/>
                          <a:cs typeface="+mn-cs"/>
                        </a:rPr>
                        <a:t>模型发布、更新、推送，形成完整模型升级闭环服务（如需云端训练需出具保密承诺函）。</a:t>
                      </a:r>
                      <a:endParaRPr lang="zh-CN" sz="1000" kern="10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我司所提供的</a:t>
                      </a:r>
                      <a:r>
                        <a:rPr lang="en-US" sz="1000" kern="100" dirty="0">
                          <a:solidFill>
                            <a:schemeClr val="dk1"/>
                          </a:solidFill>
                          <a:effectLst/>
                          <a:latin typeface="+mn-lt"/>
                          <a:ea typeface="+mn-ea"/>
                          <a:cs typeface="+mn-cs"/>
                        </a:rPr>
                        <a:t>AI</a:t>
                      </a:r>
                      <a:r>
                        <a:rPr lang="zh-CN" sz="1000" kern="100" dirty="0">
                          <a:solidFill>
                            <a:schemeClr val="dk1"/>
                          </a:solidFill>
                          <a:effectLst/>
                          <a:latin typeface="+mn-lt"/>
                          <a:ea typeface="+mn-ea"/>
                          <a:cs typeface="+mn-cs"/>
                        </a:rPr>
                        <a:t>算法支持在线模型更新服务，提供增量学习、</a:t>
                      </a:r>
                      <a:r>
                        <a:rPr lang="en-US" sz="1000" kern="100" dirty="0">
                          <a:solidFill>
                            <a:schemeClr val="dk1"/>
                          </a:solidFill>
                          <a:effectLst/>
                          <a:latin typeface="+mn-lt"/>
                          <a:ea typeface="+mn-ea"/>
                          <a:cs typeface="+mn-cs"/>
                        </a:rPr>
                        <a:t>AI</a:t>
                      </a:r>
                      <a:r>
                        <a:rPr lang="zh-CN" sz="1000" kern="100" dirty="0">
                          <a:solidFill>
                            <a:schemeClr val="dk1"/>
                          </a:solidFill>
                          <a:effectLst/>
                          <a:latin typeface="+mn-lt"/>
                          <a:ea typeface="+mn-ea"/>
                          <a:cs typeface="+mn-cs"/>
                        </a:rPr>
                        <a:t>模型发布、更新、推送，具备完整模型升级闭环服务；我司所采集或标准的训练数据会按照相关保密要求进行保密处理（如中标后我司将按照用户方要求的模板提供保密承诺函，杜绝一切数据外泄的可能）；参见</a:t>
                      </a:r>
                      <a:r>
                        <a:rPr lang="en-US" sz="1000" kern="100" dirty="0">
                          <a:solidFill>
                            <a:schemeClr val="dk1"/>
                          </a:solidFill>
                          <a:effectLst/>
                          <a:latin typeface="+mn-lt"/>
                          <a:ea typeface="+mn-ea"/>
                          <a:cs typeface="+mn-cs"/>
                        </a:rPr>
                        <a:t>3.3.3.5</a:t>
                      </a:r>
                      <a:r>
                        <a:rPr lang="zh-CN" sz="1000" kern="100" dirty="0">
                          <a:solidFill>
                            <a:schemeClr val="dk1"/>
                          </a:solidFill>
                          <a:effectLst/>
                          <a:latin typeface="+mn-lt"/>
                          <a:ea typeface="+mn-ea"/>
                          <a:cs typeface="+mn-cs"/>
                        </a:rPr>
                        <a:t>、</a:t>
                      </a:r>
                      <a:r>
                        <a:rPr lang="en-US" sz="1000" kern="100" dirty="0">
                          <a:solidFill>
                            <a:schemeClr val="dk1"/>
                          </a:solidFill>
                          <a:effectLst/>
                          <a:latin typeface="+mn-lt"/>
                          <a:ea typeface="+mn-ea"/>
                          <a:cs typeface="+mn-cs"/>
                        </a:rPr>
                        <a:t>AI</a:t>
                      </a:r>
                      <a:r>
                        <a:rPr lang="zh-CN" sz="1000" kern="100" dirty="0">
                          <a:solidFill>
                            <a:schemeClr val="dk1"/>
                          </a:solidFill>
                          <a:effectLst/>
                          <a:latin typeface="+mn-lt"/>
                          <a:ea typeface="+mn-ea"/>
                          <a:cs typeface="+mn-cs"/>
                        </a:rPr>
                        <a:t>算法运维方案部分</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zh-CN" sz="1000" kern="100" dirty="0">
                          <a:solidFill>
                            <a:schemeClr val="dk1"/>
                          </a:solidFill>
                          <a:effectLst/>
                          <a:latin typeface="+mn-lt"/>
                          <a:ea typeface="+mn-ea"/>
                          <a:cs typeface="+mn-cs"/>
                        </a:rPr>
                        <a:t>无</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marL="0" algn="just" defTabSz="914400" rtl="0" eaLnBrk="1" latinLnBrk="0" hangingPunct="1">
                        <a:lnSpc>
                          <a:spcPct val="150000"/>
                        </a:lnSpc>
                        <a:spcAft>
                          <a:spcPts val="0"/>
                        </a:spcAft>
                      </a:pPr>
                      <a:r>
                        <a:rPr lang="en-US" sz="1000" kern="100" dirty="0">
                          <a:solidFill>
                            <a:schemeClr val="dk1"/>
                          </a:solidFill>
                          <a:effectLst/>
                          <a:latin typeface="+mn-lt"/>
                          <a:ea typeface="+mn-ea"/>
                          <a:cs typeface="+mn-cs"/>
                        </a:rPr>
                        <a:t> </a:t>
                      </a:r>
                      <a:endParaRPr lang="zh-CN" sz="1000" kern="100" dirty="0">
                        <a:solidFill>
                          <a:schemeClr val="dk1"/>
                        </a:solidFill>
                        <a:effectLst/>
                        <a:latin typeface="+mn-lt"/>
                        <a:ea typeface="+mn-ea"/>
                        <a:cs typeface="+mn-cs"/>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bl>
          </a:graphicData>
        </a:graphic>
      </p:graphicFrame>
      <p:graphicFrame>
        <p:nvGraphicFramePr>
          <p:cNvPr id="5" name="表格 4"/>
          <p:cNvGraphicFramePr>
            <a:graphicFrameLocks noGrp="1"/>
          </p:cNvGraphicFramePr>
          <p:nvPr/>
        </p:nvGraphicFramePr>
        <p:xfrm>
          <a:off x="538030" y="1118870"/>
          <a:ext cx="10477500" cy="327660"/>
        </p:xfrm>
        <a:graphic>
          <a:graphicData uri="http://schemas.openxmlformats.org/drawingml/2006/table">
            <a:tbl>
              <a:tblPr firstRow="1" firstCol="1" bandRow="1">
                <a:tableStyleId>{46F890A9-2807-4EBB-B81D-B2AA78EC7F39}</a:tableStyleId>
              </a:tblPr>
              <a:tblGrid>
                <a:gridCol w="533400"/>
                <a:gridCol w="815340"/>
                <a:gridCol w="3271970"/>
                <a:gridCol w="4480560"/>
                <a:gridCol w="516997"/>
                <a:gridCol w="859233"/>
              </a:tblGrid>
              <a:tr h="327660">
                <a:tc>
                  <a:txBody>
                    <a:bodyPr/>
                    <a:lstStyle/>
                    <a:p>
                      <a:pPr algn="just">
                        <a:lnSpc>
                          <a:spcPct val="150000"/>
                        </a:lnSpc>
                        <a:spcAft>
                          <a:spcPts val="0"/>
                        </a:spcAft>
                      </a:pPr>
                      <a:r>
                        <a:rPr lang="zh-CN" sz="1000" kern="100" dirty="0">
                          <a:effectLst/>
                        </a:rPr>
                        <a:t>序号</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服务内容</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招标要求</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投标实际情况</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偏离</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备注</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技术偏离表（</a:t>
            </a:r>
            <a:r>
              <a:rPr lang="en-US" altLang="zh-CN" dirty="0"/>
              <a:t>3/3</a:t>
            </a:r>
            <a:r>
              <a:rPr lang="zh-CN" altLang="en-US" dirty="0"/>
              <a:t>）</a:t>
            </a:r>
            <a:endParaRPr lang="zh-CN" altLang="en-US" dirty="0"/>
          </a:p>
        </p:txBody>
      </p:sp>
      <p:graphicFrame>
        <p:nvGraphicFramePr>
          <p:cNvPr id="4" name="表格 3"/>
          <p:cNvGraphicFramePr>
            <a:graphicFrameLocks noGrp="1"/>
          </p:cNvGraphicFramePr>
          <p:nvPr/>
        </p:nvGraphicFramePr>
        <p:xfrm>
          <a:off x="538030" y="1466215"/>
          <a:ext cx="10477500" cy="4572000"/>
        </p:xfrm>
        <a:graphic>
          <a:graphicData uri="http://schemas.openxmlformats.org/drawingml/2006/table">
            <a:tbl>
              <a:tblPr firstRow="1" firstCol="1" bandRow="1"/>
              <a:tblGrid>
                <a:gridCol w="365760"/>
                <a:gridCol w="982980"/>
                <a:gridCol w="4107180"/>
                <a:gridCol w="3413760"/>
                <a:gridCol w="748587"/>
                <a:gridCol w="859233"/>
              </a:tblGrid>
              <a:tr h="255382">
                <a:tc>
                  <a:txBody>
                    <a:bodyPr/>
                    <a:lstStyle/>
                    <a:p>
                      <a:pPr algn="ctr">
                        <a:lnSpc>
                          <a:spcPct val="100000"/>
                        </a:lnSpc>
                        <a:spcAft>
                          <a:spcPts val="0"/>
                        </a:spcAft>
                      </a:pP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20</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rowSpan="3">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性能要求</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p>
                      <a:pPr algn="just">
                        <a:lnSpc>
                          <a:spcPct val="100000"/>
                        </a:lnSpc>
                        <a:spcAft>
                          <a:spcPts val="0"/>
                        </a:spcAft>
                      </a:pP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算法模型运行需满足一张</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Tesla T4</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卡（或同等算力的）计算资源可带</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32</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路</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1080P</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视频解码，最低能够运行</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12</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路视频图像的处理能力。</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我司提供的服务器资源具备</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4</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块</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Tesla T4</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Tesla T4</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的标准视频解码能力为</a:t>
                      </a:r>
                      <a:r>
                        <a:rPr lang="en-US" sz="1000" kern="100" dirty="0">
                          <a:effectLst/>
                          <a:latin typeface="微软雅黑" panose="020B0503020204020204" pitchFamily="34" charset="-122"/>
                          <a:ea typeface="微软雅黑" panose="020B0503020204020204" pitchFamily="34" charset="-122"/>
                          <a:cs typeface="黑体" panose="02010609060101010101" pitchFamily="2" charset="-122"/>
                        </a:rPr>
                        <a:t>32</a:t>
                      </a:r>
                      <a:r>
                        <a:rPr lang="zh-CN" sz="1000" kern="100" dirty="0">
                          <a:effectLst/>
                          <a:latin typeface="微软雅黑" panose="020B0503020204020204" pitchFamily="34" charset="-122"/>
                          <a:ea typeface="微软雅黑" panose="020B0503020204020204" pitchFamily="34" charset="-122"/>
                          <a:cs typeface="黑体" panose="02010609060101010101" pitchFamily="2" charset="-122"/>
                        </a:rPr>
                        <a:t>路</a:t>
                      </a:r>
                      <a:r>
                        <a:rPr lang="en-US" sz="1000" kern="100" dirty="0">
                          <a:effectLst/>
                          <a:latin typeface="微软雅黑" panose="020B0503020204020204" pitchFamily="34" charset="-122"/>
                          <a:ea typeface="微软雅黑" panose="020B0503020204020204" pitchFamily="34" charset="-122"/>
                          <a:cs typeface="黑体" panose="02010609060101010101" pitchFamily="2" charset="-122"/>
                        </a:rPr>
                        <a:t>1080P</a:t>
                      </a:r>
                      <a:r>
                        <a:rPr lang="zh-CN" sz="1000" kern="100" dirty="0">
                          <a:effectLst/>
                          <a:latin typeface="微软雅黑" panose="020B0503020204020204" pitchFamily="34" charset="-122"/>
                          <a:ea typeface="微软雅黑" panose="020B0503020204020204" pitchFamily="34" charset="-122"/>
                          <a:cs typeface="黑体" panose="02010609060101010101" pitchFamily="2" charset="-122"/>
                        </a:rPr>
                        <a:t>视频解码；</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每块</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Tesla T4</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具备并行运算</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30</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路</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1080P</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视频图像的能力；</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参见</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3.4.3</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、总结部分</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正偏离</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151101">
                <a:tc>
                  <a:txBody>
                    <a:bodyPr/>
                    <a:lstStyle/>
                    <a:p>
                      <a:pPr algn="ctr">
                        <a:lnSpc>
                          <a:spcPct val="10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21</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试点撬位实现从槽车驶入对应撬位开始，至槽车驶离装车撬为止充装流程的全监控，实现槽车入场后的违章和事故预警监控准确率达到</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85%</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以上。</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本项目为监控槽车入撬开始到充装完成后离开撬全过程，若发现违规操作则告警，准确率为</a:t>
                      </a:r>
                      <a:r>
                        <a:rPr lang="en-US" sz="1000" kern="10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85%</a:t>
                      </a:r>
                      <a:r>
                        <a:rPr lang="zh-CN" sz="1000" kern="10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以上。具体参见</a:t>
                      </a:r>
                      <a:r>
                        <a:rPr lang="en-US" sz="1000" kern="10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3.4.2.3</a:t>
                      </a:r>
                      <a:r>
                        <a:rPr lang="zh-CN" sz="1000" kern="10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、检测指标部分</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无</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0">
                <a:tc>
                  <a:txBody>
                    <a:bodyPr/>
                    <a:lstStyle/>
                    <a:p>
                      <a:pPr algn="ctr">
                        <a:lnSpc>
                          <a:spcPct val="10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22</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事件视频和图片数据存储时间不低于</a:t>
                      </a:r>
                      <a:r>
                        <a:rPr lang="en-US" sz="1000" kern="100">
                          <a:effectLst/>
                          <a:latin typeface="微软雅黑" panose="020B0503020204020204" pitchFamily="34" charset="-122"/>
                          <a:ea typeface="微软雅黑" panose="020B0503020204020204" pitchFamily="34" charset="-122"/>
                          <a:cs typeface="宋体" panose="02010600030101010101" pitchFamily="2" charset="-122"/>
                        </a:rPr>
                        <a:t>3</a:t>
                      </a:r>
                      <a:r>
                        <a:rPr lang="zh-CN" sz="1000" kern="100">
                          <a:effectLst/>
                          <a:latin typeface="微软雅黑" panose="020B0503020204020204" pitchFamily="34" charset="-122"/>
                          <a:ea typeface="微软雅黑" panose="020B0503020204020204" pitchFamily="34" charset="-122"/>
                          <a:cs typeface="宋体" panose="02010600030101010101" pitchFamily="2" charset="-122"/>
                        </a:rPr>
                        <a:t>个月。</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事件视频和图片数据存储时间不低于</a:t>
                      </a:r>
                      <a:r>
                        <a:rPr lang="en-US" sz="1000" kern="100">
                          <a:effectLst/>
                          <a:latin typeface="微软雅黑" panose="020B0503020204020204" pitchFamily="34" charset="-122"/>
                          <a:ea typeface="微软雅黑" panose="020B0503020204020204" pitchFamily="34" charset="-122"/>
                          <a:cs typeface="宋体" panose="02010600030101010101" pitchFamily="2" charset="-122"/>
                        </a:rPr>
                        <a:t>3</a:t>
                      </a:r>
                      <a:r>
                        <a:rPr lang="zh-CN" sz="1000" kern="100">
                          <a:effectLst/>
                          <a:latin typeface="微软雅黑" panose="020B0503020204020204" pitchFamily="34" charset="-122"/>
                          <a:ea typeface="微软雅黑" panose="020B0503020204020204" pitchFamily="34" charset="-122"/>
                          <a:cs typeface="宋体" panose="02010600030101010101" pitchFamily="2" charset="-122"/>
                        </a:rPr>
                        <a:t>个月。</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129515">
                <a:tc>
                  <a:txBody>
                    <a:bodyPr/>
                    <a:lstStyle/>
                    <a:p>
                      <a:pPr algn="ctr">
                        <a:lnSpc>
                          <a:spcPct val="10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23</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产权说明</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p>
                      <a:pPr algn="just">
                        <a:lnSpc>
                          <a:spcPct val="100000"/>
                        </a:lnSpc>
                        <a:spcAft>
                          <a:spcPts val="0"/>
                        </a:spcAft>
                      </a:pP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本系统所有模型训练所用训练素材样本集（完成标注）的数据产权归甲方所有、本系统所开发的模型知识产权归甲方所有。</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本系统所有模型训练所用训练素材样本集（完成标注）的数据产权归甲方所有、本系统所开发的模型知识产权归甲方所有</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215858">
                <a:tc>
                  <a:txBody>
                    <a:bodyPr/>
                    <a:lstStyle/>
                    <a:p>
                      <a:pPr algn="ctr">
                        <a:lnSpc>
                          <a:spcPct val="10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24</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rowSpan="6">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设备清单</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p>
                      <a:pPr algn="just">
                        <a:lnSpc>
                          <a:spcPct val="100000"/>
                        </a:lnSpc>
                        <a:spcAft>
                          <a:spcPts val="0"/>
                        </a:spcAft>
                      </a:pP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智能视频</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AI</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服务器：至少满足</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2</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个撬位的智能视频分析能力；</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至少满足</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64</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路</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1080P</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视频流实时分析。</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一台服务器合计可以进行</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120</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路</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*1080P</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摄像头计算能力（每块</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Tesla T4</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具备并行运算</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30</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路</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1080P</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图像的能力</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*4</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块</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Tesla T4</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）。按照每个撬位配备</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6</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路摄像头的方案，完全可以覆盖</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2</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个撬位以上；参见</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3.4.3</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、总结部分</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正偏离</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259030">
                <a:tc>
                  <a:txBody>
                    <a:bodyPr/>
                    <a:lstStyle/>
                    <a:p>
                      <a:pPr algn="ctr">
                        <a:lnSpc>
                          <a:spcPct val="10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25</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智能视频服务（软件）：提供第三方平台调用事件信息接口</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可联动控制现场告警设备；</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提供视频</a:t>
                      </a:r>
                      <a:r>
                        <a:rPr lang="en-US" sz="1000" kern="100">
                          <a:effectLst/>
                          <a:latin typeface="微软雅黑" panose="020B0503020204020204" pitchFamily="34" charset="-122"/>
                          <a:ea typeface="微软雅黑" panose="020B0503020204020204" pitchFamily="34" charset="-122"/>
                          <a:cs typeface="宋体" panose="02010600030101010101" pitchFamily="2" charset="-122"/>
                        </a:rPr>
                        <a:t>AI</a:t>
                      </a: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检测能力；</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监控从槽车入撬开始到充装完成后离开撬全过程合规操作，发现违规操作则告警，告警准确率不低于</a:t>
                      </a:r>
                      <a:r>
                        <a:rPr lang="en-US" sz="1000" kern="100">
                          <a:effectLst/>
                          <a:latin typeface="微软雅黑" panose="020B0503020204020204" pitchFamily="34" charset="-122"/>
                          <a:ea typeface="微软雅黑" panose="020B0503020204020204" pitchFamily="34" charset="-122"/>
                          <a:cs typeface="宋体" panose="02010600030101010101" pitchFamily="2" charset="-122"/>
                        </a:rPr>
                        <a:t>85%</a:t>
                      </a:r>
                      <a:r>
                        <a:rPr lang="zh-CN" sz="1000" kern="100">
                          <a:effectLst/>
                          <a:latin typeface="微软雅黑" panose="020B0503020204020204" pitchFamily="34" charset="-122"/>
                          <a:ea typeface="微软雅黑" panose="020B0503020204020204" pitchFamily="34" charset="-122"/>
                          <a:cs typeface="宋体" panose="02010600030101010101" pitchFamily="2" charset="-122"/>
                        </a:rPr>
                        <a:t>。</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参照</a:t>
                      </a: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3.3.2</a:t>
                      </a: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系统整体设计</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无</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129515">
                <a:tc>
                  <a:txBody>
                    <a:bodyPr/>
                    <a:lstStyle/>
                    <a:p>
                      <a:pPr algn="ctr">
                        <a:lnSpc>
                          <a:spcPct val="10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26</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移动端智能视频服务（软件）：可将视频</a:t>
                      </a:r>
                      <a:r>
                        <a:rPr lang="en-US" sz="1000" kern="100">
                          <a:effectLst/>
                          <a:latin typeface="微软雅黑" panose="020B0503020204020204" pitchFamily="34" charset="-122"/>
                          <a:ea typeface="微软雅黑" panose="020B0503020204020204" pitchFamily="34" charset="-122"/>
                          <a:cs typeface="宋体" panose="02010600030101010101" pitchFamily="2" charset="-122"/>
                        </a:rPr>
                        <a:t>AI</a:t>
                      </a: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检测到的异常事件推送到手机</a:t>
                      </a:r>
                      <a:r>
                        <a:rPr lang="en-US" sz="1000" kern="100">
                          <a:effectLst/>
                          <a:latin typeface="微软雅黑" panose="020B0503020204020204" pitchFamily="34" charset="-122"/>
                          <a:ea typeface="微软雅黑" panose="020B0503020204020204" pitchFamily="34" charset="-122"/>
                          <a:cs typeface="宋体" panose="02010600030101010101" pitchFamily="2" charset="-122"/>
                        </a:rPr>
                        <a:t>APP</a:t>
                      </a:r>
                      <a:r>
                        <a:rPr lang="zh-CN" sz="1000" kern="100">
                          <a:effectLst/>
                          <a:latin typeface="微软雅黑" panose="020B0503020204020204" pitchFamily="34" charset="-122"/>
                          <a:ea typeface="微软雅黑" panose="020B0503020204020204" pitchFamily="34" charset="-122"/>
                          <a:cs typeface="宋体" panose="02010600030101010101" pitchFamily="2" charset="-122"/>
                        </a:rPr>
                        <a:t>端，为现场人员提供可视化信息列表。</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黑体" panose="02010609060101010101" pitchFamily="2" charset="-122"/>
                        </a:rPr>
                        <a:t>参见</a:t>
                      </a:r>
                      <a:r>
                        <a:rPr lang="en-US" sz="1000" kern="100">
                          <a:effectLst/>
                          <a:latin typeface="微软雅黑" panose="020B0503020204020204" pitchFamily="34" charset="-122"/>
                          <a:ea typeface="微软雅黑" panose="020B0503020204020204" pitchFamily="34" charset="-122"/>
                          <a:cs typeface="黑体" panose="02010609060101010101" pitchFamily="2" charset="-122"/>
                        </a:rPr>
                        <a:t>3.3.2.5.2</a:t>
                      </a:r>
                      <a:r>
                        <a:rPr lang="zh-CN" sz="1000" kern="100">
                          <a:effectLst/>
                          <a:latin typeface="微软雅黑" panose="020B0503020204020204" pitchFamily="34" charset="-122"/>
                          <a:ea typeface="微软雅黑" panose="020B0503020204020204" pitchFamily="34" charset="-122"/>
                          <a:cs typeface="黑体" panose="02010609060101010101" pitchFamily="2" charset="-122"/>
                        </a:rPr>
                        <a:t>，可将事件信息推送至运途云安检</a:t>
                      </a:r>
                      <a:r>
                        <a:rPr lang="en-US" sz="1000" kern="100">
                          <a:effectLst/>
                          <a:latin typeface="微软雅黑" panose="020B0503020204020204" pitchFamily="34" charset="-122"/>
                          <a:ea typeface="微软雅黑" panose="020B0503020204020204" pitchFamily="34" charset="-122"/>
                          <a:cs typeface="黑体" panose="02010609060101010101" pitchFamily="2" charset="-122"/>
                        </a:rPr>
                        <a:t>APP</a:t>
                      </a:r>
                      <a:r>
                        <a:rPr lang="zh-CN" sz="1000" kern="100">
                          <a:effectLst/>
                          <a:latin typeface="微软雅黑" panose="020B0503020204020204" pitchFamily="34" charset="-122"/>
                          <a:ea typeface="微软雅黑" panose="020B0503020204020204" pitchFamily="34" charset="-122"/>
                          <a:cs typeface="黑体" panose="02010609060101010101" pitchFamily="2" charset="-122"/>
                        </a:rPr>
                        <a:t>，</a:t>
                      </a:r>
                      <a:r>
                        <a:rPr lang="zh-CN" sz="1000" kern="100">
                          <a:effectLst/>
                          <a:latin typeface="微软雅黑" panose="020B0503020204020204" pitchFamily="34" charset="-122"/>
                          <a:ea typeface="微软雅黑" panose="020B0503020204020204" pitchFamily="34" charset="-122"/>
                          <a:cs typeface="宋体" panose="02010600030101010101" pitchFamily="2" charset="-122"/>
                        </a:rPr>
                        <a:t>为现场人员提供可视化信息列表</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0">
                <a:tc>
                  <a:txBody>
                    <a:bodyPr/>
                    <a:lstStyle/>
                    <a:p>
                      <a:pPr algn="ctr">
                        <a:lnSpc>
                          <a:spcPct val="10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27</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交换机：</a:t>
                      </a:r>
                      <a:r>
                        <a:rPr lang="en-US" sz="1000" kern="100">
                          <a:effectLst/>
                          <a:latin typeface="微软雅黑" panose="020B0503020204020204" pitchFamily="34" charset="-122"/>
                          <a:ea typeface="微软雅黑" panose="020B0503020204020204" pitchFamily="34" charset="-122"/>
                          <a:cs typeface="宋体" panose="02010600030101010101" pitchFamily="2" charset="-122"/>
                        </a:rPr>
                        <a:t>48</a:t>
                      </a:r>
                      <a:r>
                        <a:rPr lang="zh-CN" sz="1000" kern="100">
                          <a:effectLst/>
                          <a:latin typeface="微软雅黑" panose="020B0503020204020204" pitchFamily="34" charset="-122"/>
                          <a:ea typeface="微软雅黑" panose="020B0503020204020204" pitchFamily="34" charset="-122"/>
                          <a:cs typeface="宋体" panose="02010600030101010101" pitchFamily="2" charset="-122"/>
                        </a:rPr>
                        <a:t>口千兆交换机。</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参见第</a:t>
                      </a: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a:t>
                      </a:r>
                      <a:r>
                        <a:rPr lang="zh-CN" sz="1000" kern="100">
                          <a:effectLst/>
                          <a:latin typeface="微软雅黑" panose="020B0503020204020204" pitchFamily="34" charset="-122"/>
                          <a:ea typeface="微软雅黑" panose="020B0503020204020204" pitchFamily="34" charset="-122"/>
                          <a:cs typeface="宋体" panose="02010600030101010101" pitchFamily="2" charset="-122"/>
                        </a:rPr>
                        <a:t>章节，设备一览表</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0">
                <a:tc>
                  <a:txBody>
                    <a:bodyPr/>
                    <a:lstStyle/>
                    <a:p>
                      <a:pPr algn="ctr">
                        <a:lnSpc>
                          <a:spcPct val="10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28</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报警器：防爆。</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参见第</a:t>
                      </a: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a:t>
                      </a:r>
                      <a:r>
                        <a:rPr lang="zh-CN" sz="1000" kern="100">
                          <a:effectLst/>
                          <a:latin typeface="微软雅黑" panose="020B0503020204020204" pitchFamily="34" charset="-122"/>
                          <a:ea typeface="微软雅黑" panose="020B0503020204020204" pitchFamily="34" charset="-122"/>
                          <a:cs typeface="宋体" panose="02010600030101010101" pitchFamily="2" charset="-122"/>
                        </a:rPr>
                        <a:t>章节，设备一览表</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0">
                <a:tc>
                  <a:txBody>
                    <a:bodyPr/>
                    <a:lstStyle/>
                    <a:p>
                      <a:pPr algn="ctr">
                        <a:lnSpc>
                          <a:spcPct val="10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29</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vMerge="1">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摄像机：防爆。</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参见第</a:t>
                      </a:r>
                      <a:r>
                        <a:rPr lang="en-US" sz="1000" kern="100">
                          <a:effectLst/>
                          <a:latin typeface="微软雅黑" panose="020B0503020204020204" pitchFamily="34" charset="-122"/>
                          <a:ea typeface="微软雅黑" panose="020B0503020204020204" pitchFamily="34" charset="-122"/>
                          <a:cs typeface="宋体" panose="02010600030101010101" pitchFamily="2" charset="-122"/>
                        </a:rPr>
                        <a:t>2</a:t>
                      </a:r>
                      <a:r>
                        <a:rPr lang="zh-CN" sz="1000" kern="100">
                          <a:effectLst/>
                          <a:latin typeface="微软雅黑" panose="020B0503020204020204" pitchFamily="34" charset="-122"/>
                          <a:ea typeface="微软雅黑" panose="020B0503020204020204" pitchFamily="34" charset="-122"/>
                          <a:cs typeface="宋体" panose="02010600030101010101" pitchFamily="2" charset="-122"/>
                        </a:rPr>
                        <a:t>章节，设备一览表</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无</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en-US" sz="1000" kern="10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r h="129515">
                <a:tc>
                  <a:txBody>
                    <a:bodyPr/>
                    <a:lstStyle/>
                    <a:p>
                      <a:pPr algn="ctr">
                        <a:lnSpc>
                          <a:spcPct val="100000"/>
                        </a:lnSpc>
                        <a:spcAft>
                          <a:spcPts val="0"/>
                        </a:spcAft>
                      </a:pP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30</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a:effectLst/>
                          <a:latin typeface="微软雅黑" panose="020B0503020204020204" pitchFamily="34" charset="-122"/>
                          <a:ea typeface="微软雅黑" panose="020B0503020204020204" pitchFamily="34" charset="-122"/>
                          <a:cs typeface="宋体" panose="02010600030101010101" pitchFamily="2" charset="-122"/>
                        </a:rPr>
                        <a:t>投标人售后服务内容、措施及承诺</a:t>
                      </a:r>
                      <a:endParaRPr lang="zh-CN" sz="1000" kern="10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投标人售后服务内容、措施及承诺。</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00000"/>
                        </a:lnSpc>
                        <a:spcBef>
                          <a:spcPts val="1700"/>
                        </a:spcBef>
                        <a:spcAft>
                          <a:spcPts val="1650"/>
                        </a:spcAft>
                      </a:pPr>
                      <a:r>
                        <a:rPr lang="zh-CN" sz="1000" b="0" kern="100" dirty="0">
                          <a:effectLst/>
                          <a:latin typeface="微软雅黑" panose="020B0503020204020204" pitchFamily="34" charset="-122"/>
                          <a:ea typeface="微软雅黑" panose="020B0503020204020204" pitchFamily="34" charset="-122"/>
                          <a:cs typeface="宋体" panose="02010600030101010101" pitchFamily="2" charset="-122"/>
                        </a:rPr>
                        <a:t>质保时间：自本项目最终验收移交证书签发之日起贰年。参见</a:t>
                      </a:r>
                      <a:r>
                        <a:rPr lang="en-US" sz="1000" b="0" kern="100" dirty="0">
                          <a:effectLst/>
                          <a:latin typeface="微软雅黑" panose="020B0503020204020204" pitchFamily="34" charset="-122"/>
                          <a:ea typeface="微软雅黑" panose="020B0503020204020204" pitchFamily="34" charset="-122"/>
                          <a:cs typeface="宋体" panose="02010600030101010101" pitchFamily="2" charset="-122"/>
                        </a:rPr>
                        <a:t>4</a:t>
                      </a:r>
                      <a:r>
                        <a:rPr lang="zh-CN" sz="1000" b="0" kern="100" dirty="0">
                          <a:effectLst/>
                          <a:latin typeface="微软雅黑" panose="020B0503020204020204" pitchFamily="34" charset="-122"/>
                          <a:ea typeface="微软雅黑" panose="020B0503020204020204" pitchFamily="34" charset="-122"/>
                          <a:cs typeface="宋体" panose="02010600030101010101" pitchFamily="2" charset="-122"/>
                        </a:rPr>
                        <a:t>、质量保障、质保时间、优惠内容、售后服务内容、措施及承诺部分</a:t>
                      </a:r>
                      <a:endParaRPr lang="zh-CN" sz="1000" b="1" kern="22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latin typeface="微软雅黑" panose="020B0503020204020204" pitchFamily="34" charset="-122"/>
                          <a:ea typeface="微软雅黑" panose="020B0503020204020204" pitchFamily="34" charset="-122"/>
                          <a:cs typeface="宋体" panose="02010600030101010101" pitchFamily="2" charset="-122"/>
                        </a:rPr>
                        <a:t>无</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en-US" sz="10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bl>
          </a:graphicData>
        </a:graphic>
      </p:graphicFrame>
      <p:graphicFrame>
        <p:nvGraphicFramePr>
          <p:cNvPr id="5" name="表格 4"/>
          <p:cNvGraphicFramePr>
            <a:graphicFrameLocks noGrp="1"/>
          </p:cNvGraphicFramePr>
          <p:nvPr/>
        </p:nvGraphicFramePr>
        <p:xfrm>
          <a:off x="538030" y="1118870"/>
          <a:ext cx="10477500" cy="327660"/>
        </p:xfrm>
        <a:graphic>
          <a:graphicData uri="http://schemas.openxmlformats.org/drawingml/2006/table">
            <a:tbl>
              <a:tblPr firstRow="1" firstCol="1" bandRow="1">
                <a:tableStyleId>{46F890A9-2807-4EBB-B81D-B2AA78EC7F39}</a:tableStyleId>
              </a:tblPr>
              <a:tblGrid>
                <a:gridCol w="353510"/>
                <a:gridCol w="995230"/>
                <a:gridCol w="4087310"/>
                <a:gridCol w="3406140"/>
                <a:gridCol w="776077"/>
                <a:gridCol w="859233"/>
              </a:tblGrid>
              <a:tr h="327660">
                <a:tc>
                  <a:txBody>
                    <a:bodyPr/>
                    <a:lstStyle/>
                    <a:p>
                      <a:pPr algn="just">
                        <a:lnSpc>
                          <a:spcPct val="150000"/>
                        </a:lnSpc>
                        <a:spcAft>
                          <a:spcPts val="0"/>
                        </a:spcAft>
                      </a:pPr>
                      <a:r>
                        <a:rPr lang="zh-CN" sz="1000" kern="100" dirty="0">
                          <a:effectLst/>
                        </a:rPr>
                        <a:t>序号</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服务内容</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招标要求</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投标实际情况</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偏离</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just">
                        <a:lnSpc>
                          <a:spcPct val="150000"/>
                        </a:lnSpc>
                        <a:spcAft>
                          <a:spcPts val="0"/>
                        </a:spcAft>
                      </a:pPr>
                      <a:r>
                        <a:rPr lang="zh-CN" sz="1000" kern="100" dirty="0">
                          <a:effectLst/>
                        </a:rPr>
                        <a:t>备注</a:t>
                      </a:r>
                      <a:endParaRPr lang="zh-CN" sz="1000" kern="100" dirty="0">
                        <a:effectLst/>
                        <a:latin typeface="微软雅黑" panose="020B0503020204020204" pitchFamily="34" charset="-122"/>
                        <a:ea typeface="微软雅黑" panose="020B0503020204020204" pitchFamily="34" charset="-122"/>
                        <a:cs typeface="黑体" panose="02010609060101010101" pitchFamily="2" charset="-122"/>
                      </a:endParaRPr>
                    </a:p>
                  </a:txBody>
                  <a:tcPr marL="5396" marR="5396" marT="0" marB="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9EC25845-EE93-D643-B211-2BF1DFC6D933}" type="slidenum">
              <a:rPr kumimoji="1" lang="zh-CN" altLang="en-US" smtClean="0"/>
            </a:fld>
            <a:endParaRPr kumimoji="1" lang="zh-CN" altLang="en-US" dirty="0"/>
          </a:p>
        </p:txBody>
      </p:sp>
      <p:sp>
        <p:nvSpPr>
          <p:cNvPr id="3" name="标题 2"/>
          <p:cNvSpPr>
            <a:spLocks noGrp="1"/>
          </p:cNvSpPr>
          <p:nvPr>
            <p:ph type="title"/>
          </p:nvPr>
        </p:nvSpPr>
        <p:spPr>
          <a:xfrm>
            <a:off x="538030" y="246134"/>
            <a:ext cx="5856464" cy="761628"/>
          </a:xfrm>
        </p:spPr>
        <p:txBody>
          <a:bodyPr>
            <a:normAutofit/>
          </a:bodyPr>
          <a:lstStyle/>
          <a:p>
            <a:r>
              <a:rPr lang="zh-CN" altLang="en-US" dirty="0"/>
              <a:t>公司简介及主要能力</a:t>
            </a:r>
            <a:endParaRPr lang="zh-CN" altLang="en-US" dirty="0"/>
          </a:p>
        </p:txBody>
      </p:sp>
      <p:sp>
        <p:nvSpPr>
          <p:cNvPr id="4" name="文本框 3"/>
          <p:cNvSpPr txBox="1"/>
          <p:nvPr/>
        </p:nvSpPr>
        <p:spPr>
          <a:xfrm>
            <a:off x="673063" y="1740680"/>
            <a:ext cx="7252833" cy="1380939"/>
          </a:xfrm>
          <a:prstGeom prst="rect">
            <a:avLst/>
          </a:prstGeom>
          <a:noFill/>
        </p:spPr>
        <p:txBody>
          <a:bodyPr wrap="square" rtlCol="0">
            <a:noAutofit/>
          </a:bodyPr>
          <a:lstStyle/>
          <a:p>
            <a:pPr marL="285750" indent="-285750" algn="just">
              <a:buFont typeface="Arial" panose="020B0604020202020204" pitchFamily="34" charset="0"/>
              <a:buChar char="•"/>
            </a:pPr>
            <a:r>
              <a:rPr lang="zh-CN" altLang="en-US" sz="1400" dirty="0">
                <a:latin typeface="+mn-ea"/>
              </a:rPr>
              <a:t>新奥新能</a:t>
            </a:r>
            <a:r>
              <a:rPr lang="en-US" altLang="zh-CN" sz="1400" dirty="0">
                <a:latin typeface="+mn-ea"/>
              </a:rPr>
              <a:t>(</a:t>
            </a:r>
            <a:r>
              <a:rPr lang="zh-CN" altLang="en-US" sz="1400" dirty="0">
                <a:latin typeface="+mn-ea"/>
              </a:rPr>
              <a:t>北京</a:t>
            </a:r>
            <a:r>
              <a:rPr lang="en-US" altLang="zh-CN" sz="1400" dirty="0">
                <a:latin typeface="+mn-ea"/>
              </a:rPr>
              <a:t>)</a:t>
            </a:r>
            <a:r>
              <a:rPr lang="zh-CN" altLang="en-US" sz="1400" dirty="0">
                <a:latin typeface="+mn-ea"/>
              </a:rPr>
              <a:t>科技有限公司成立于</a:t>
            </a:r>
            <a:r>
              <a:rPr lang="en-US" altLang="zh-CN" sz="1400" dirty="0">
                <a:latin typeface="+mn-ea"/>
              </a:rPr>
              <a:t>2004</a:t>
            </a:r>
            <a:r>
              <a:rPr lang="zh-CN" altLang="en-US" sz="1400" dirty="0">
                <a:latin typeface="+mn-ea"/>
              </a:rPr>
              <a:t>年</a:t>
            </a:r>
            <a:r>
              <a:rPr lang="en-US" altLang="zh-CN" sz="1400" dirty="0">
                <a:latin typeface="+mn-ea"/>
              </a:rPr>
              <a:t>07</a:t>
            </a:r>
            <a:r>
              <a:rPr lang="zh-CN" altLang="en-US" sz="1400" dirty="0">
                <a:latin typeface="+mn-ea"/>
              </a:rPr>
              <a:t>月</a:t>
            </a:r>
            <a:r>
              <a:rPr lang="en-US" altLang="zh-CN" sz="1400" dirty="0">
                <a:latin typeface="+mn-ea"/>
              </a:rPr>
              <a:t>29</a:t>
            </a:r>
            <a:r>
              <a:rPr lang="zh-CN" altLang="en-US" sz="1400" dirty="0">
                <a:latin typeface="+mn-ea"/>
              </a:rPr>
              <a:t>日，注册地位于北京市北京经济技术开发区。</a:t>
            </a:r>
            <a:endParaRPr lang="en-US" altLang="zh-CN" sz="1400" dirty="0">
              <a:latin typeface="+mn-ea"/>
            </a:endParaRPr>
          </a:p>
          <a:p>
            <a:pPr marL="285750" indent="-285750" algn="just">
              <a:buFont typeface="Arial" panose="020B0604020202020204" pitchFamily="34" charset="0"/>
              <a:buChar char="•"/>
            </a:pPr>
            <a:r>
              <a:rPr lang="zh-CN" altLang="en-US" sz="1400" dirty="0">
                <a:latin typeface="+mn-ea"/>
              </a:rPr>
              <a:t>公司致力于为天然气产业上、中、下游生态伙伴提供行业解决方案、</a:t>
            </a:r>
            <a:r>
              <a:rPr lang="en-US" altLang="zh-CN" sz="1400" dirty="0">
                <a:latin typeface="+mn-ea"/>
              </a:rPr>
              <a:t>SAAS</a:t>
            </a:r>
            <a:r>
              <a:rPr lang="zh-CN" altLang="en-US" sz="1400" dirty="0">
                <a:latin typeface="+mn-ea"/>
              </a:rPr>
              <a:t>产品及中台服务，充分满足生态伙伴多场景数智化需求，积极推进产业数智化转型升级，利用数智技术促进产业链智能协同、高效匹配，持续为天然气领域全场景用户提供专业技术服务。</a:t>
            </a:r>
            <a:endParaRPr lang="zh-CN" altLang="en-US" sz="1400" dirty="0">
              <a:latin typeface="+mn-ea"/>
            </a:endParaRPr>
          </a:p>
        </p:txBody>
      </p:sp>
      <p:sp>
        <p:nvSpPr>
          <p:cNvPr id="6" name="矩形 5"/>
          <p:cNvSpPr/>
          <p:nvPr/>
        </p:nvSpPr>
        <p:spPr>
          <a:xfrm>
            <a:off x="599090" y="1105342"/>
            <a:ext cx="1822493" cy="523416"/>
          </a:xfrm>
          <a:prstGeom prst="rect">
            <a:avLst/>
          </a:prstGeom>
          <a:gradFill>
            <a:gsLst>
              <a:gs pos="49594">
                <a:srgbClr val="0070C0">
                  <a:alpha val="68000"/>
                </a:srgbClr>
              </a:gs>
              <a:gs pos="0">
                <a:schemeClr val="accent1">
                  <a:lumMod val="5000"/>
                  <a:lumOff val="95000"/>
                </a:schemeClr>
              </a:gs>
              <a:gs pos="100000">
                <a:schemeClr val="bg1"/>
              </a:gs>
            </a:gsLst>
            <a:lin ang="36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rPr>
              <a:t>公司简介</a:t>
            </a:r>
            <a:endParaRPr lang="zh-CN" altLang="en-US" sz="2000" b="1" dirty="0">
              <a:effectLst>
                <a:outerShdw blurRad="38100" dist="38100" dir="2700000" algn="tl">
                  <a:srgbClr val="000000">
                    <a:alpha val="43137"/>
                  </a:srgbClr>
                </a:outerShdw>
              </a:effectLst>
            </a:endParaRPr>
          </a:p>
        </p:txBody>
      </p:sp>
      <p:pic>
        <p:nvPicPr>
          <p:cNvPr id="8" name="图片 7"/>
          <p:cNvPicPr>
            <a:picLocks noChangeAspect="1"/>
          </p:cNvPicPr>
          <p:nvPr/>
        </p:nvPicPr>
        <p:blipFill rotWithShape="1">
          <a:blip r:embed="rId1"/>
          <a:srcRect t="20273"/>
          <a:stretch>
            <a:fillRect/>
          </a:stretch>
        </p:blipFill>
        <p:spPr>
          <a:xfrm>
            <a:off x="916758" y="4270468"/>
            <a:ext cx="6359284" cy="2413743"/>
          </a:xfrm>
          <a:prstGeom prst="rect">
            <a:avLst/>
          </a:prstGeom>
        </p:spPr>
      </p:pic>
      <p:pic>
        <p:nvPicPr>
          <p:cNvPr id="10" name="图片 9"/>
          <p:cNvPicPr>
            <a:picLocks noChangeAspect="1"/>
          </p:cNvPicPr>
          <p:nvPr/>
        </p:nvPicPr>
        <p:blipFill>
          <a:blip r:embed="rId2"/>
          <a:stretch>
            <a:fillRect/>
          </a:stretch>
        </p:blipFill>
        <p:spPr>
          <a:xfrm>
            <a:off x="7990830" y="1539240"/>
            <a:ext cx="3683571" cy="5015230"/>
          </a:xfrm>
          <a:prstGeom prst="rect">
            <a:avLst/>
          </a:prstGeom>
        </p:spPr>
      </p:pic>
      <p:sp>
        <p:nvSpPr>
          <p:cNvPr id="9" name="矩形 8"/>
          <p:cNvSpPr/>
          <p:nvPr/>
        </p:nvSpPr>
        <p:spPr>
          <a:xfrm>
            <a:off x="599090" y="2944342"/>
            <a:ext cx="1822493" cy="523416"/>
          </a:xfrm>
          <a:prstGeom prst="rect">
            <a:avLst/>
          </a:prstGeom>
          <a:gradFill>
            <a:gsLst>
              <a:gs pos="49594">
                <a:srgbClr val="0070C0">
                  <a:alpha val="68000"/>
                </a:srgbClr>
              </a:gs>
              <a:gs pos="0">
                <a:schemeClr val="accent1">
                  <a:lumMod val="5000"/>
                  <a:lumOff val="95000"/>
                </a:schemeClr>
              </a:gs>
              <a:gs pos="100000">
                <a:schemeClr val="bg1"/>
              </a:gs>
            </a:gsLst>
            <a:lin ang="36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effectLst>
                  <a:outerShdw blurRad="38100" dist="38100" dir="2700000" algn="tl">
                    <a:srgbClr val="000000">
                      <a:alpha val="43137"/>
                    </a:srgbClr>
                  </a:outerShdw>
                </a:effectLst>
              </a:rPr>
              <a:t>能力优势</a:t>
            </a:r>
            <a:endParaRPr lang="zh-CN" altLang="en-US" sz="2000" b="1" dirty="0">
              <a:effectLst>
                <a:outerShdw blurRad="38100" dist="38100" dir="2700000" algn="tl">
                  <a:srgbClr val="000000">
                    <a:alpha val="43137"/>
                  </a:srgbClr>
                </a:outerShdw>
              </a:effectLst>
            </a:endParaRPr>
          </a:p>
        </p:txBody>
      </p:sp>
      <p:sp>
        <p:nvSpPr>
          <p:cNvPr id="11" name="文本框 10"/>
          <p:cNvSpPr txBox="1"/>
          <p:nvPr/>
        </p:nvSpPr>
        <p:spPr>
          <a:xfrm>
            <a:off x="668458" y="3512206"/>
            <a:ext cx="7050602" cy="954107"/>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smtClean="0">
                <a:latin typeface="+mn-ea"/>
              </a:rPr>
              <a:t>深厚的行业背景，与</a:t>
            </a:r>
            <a:r>
              <a:rPr lang="zh-CN" altLang="en-US" sz="1400" dirty="0"/>
              <a:t>中国石化</a:t>
            </a:r>
            <a:r>
              <a:rPr lang="en-US" altLang="zh-CN" sz="1400" dirty="0"/>
              <a:t>LNG</a:t>
            </a:r>
            <a:r>
              <a:rPr lang="zh-CN" altLang="en-US" sz="1400" dirty="0" smtClean="0"/>
              <a:t>接收站、</a:t>
            </a:r>
            <a:r>
              <a:rPr lang="en-US" altLang="zh-CN" sz="1400" dirty="0" smtClean="0"/>
              <a:t>SK</a:t>
            </a:r>
            <a:r>
              <a:rPr lang="zh-CN" altLang="en-US" sz="1400" dirty="0" smtClean="0"/>
              <a:t>等有合作，客户资源广泛，可将产品联合复制推广</a:t>
            </a:r>
            <a:r>
              <a:rPr lang="zh-CN" altLang="en-US" sz="1400" dirty="0" smtClean="0">
                <a:latin typeface="+mn-ea"/>
              </a:rPr>
              <a:t>。</a:t>
            </a:r>
            <a:endParaRPr lang="en-US" altLang="zh-CN" sz="1400" dirty="0" smtClean="0">
              <a:latin typeface="+mn-ea"/>
            </a:endParaRPr>
          </a:p>
          <a:p>
            <a:pPr marL="285750" indent="-285750" algn="just">
              <a:buFont typeface="Arial" panose="020B0604020202020204" pitchFamily="34" charset="0"/>
              <a:buChar char="•"/>
            </a:pPr>
            <a:r>
              <a:rPr lang="zh-CN" altLang="en-US" sz="1400" dirty="0" smtClean="0">
                <a:latin typeface="+mn-ea"/>
              </a:rPr>
              <a:t>作为新奥项目推广的特色和门槛，提高数智产品竞争力，更好的响应集团战略</a:t>
            </a:r>
            <a:endParaRPr lang="en-US" altLang="zh-CN" sz="1400" dirty="0" smtClean="0">
              <a:latin typeface="+mn-ea"/>
            </a:endParaRPr>
          </a:p>
          <a:p>
            <a:pPr algn="just"/>
            <a:endParaRPr lang="zh-CN" altLang="en-US" sz="1400" dirty="0">
              <a:latin typeface="+mn-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51035" y="231967"/>
            <a:ext cx="10515600" cy="761628"/>
          </a:xfrm>
        </p:spPr>
        <p:txBody>
          <a:bodyPr/>
          <a:lstStyle/>
          <a:p>
            <a:r>
              <a:rPr lang="zh-CN" altLang="en-US"/>
              <a:t>案例：青岛新奥场站生产运营安全地图项目</a:t>
            </a:r>
            <a:endParaRPr lang="zh-CN" altLang="en-US"/>
          </a:p>
        </p:txBody>
      </p:sp>
      <p:cxnSp>
        <p:nvCxnSpPr>
          <p:cNvPr id="33" name="直接连接符 32"/>
          <p:cNvCxnSpPr/>
          <p:nvPr/>
        </p:nvCxnSpPr>
        <p:spPr>
          <a:xfrm>
            <a:off x="450850" y="1492250"/>
            <a:ext cx="11101705"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50850" y="1164590"/>
            <a:ext cx="145415" cy="254635"/>
          </a:xfrm>
          <a:prstGeom prst="rect">
            <a:avLst/>
          </a:prstGeom>
          <a:solidFill>
            <a:srgbClr val="004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07695" y="1108075"/>
            <a:ext cx="2623820" cy="368300"/>
          </a:xfrm>
          <a:prstGeom prst="rect">
            <a:avLst/>
          </a:prstGeom>
          <a:noFill/>
        </p:spPr>
        <p:txBody>
          <a:bodyPr wrap="square" rtlCol="0">
            <a:spAutoFit/>
          </a:bodyPr>
          <a:lstStyle/>
          <a:p>
            <a:pPr algn="l">
              <a:buClrTx/>
              <a:buSzTx/>
              <a:buFontTx/>
            </a:pPr>
            <a:r>
              <a:rPr lang="zh-CN" altLang="en-US" b="1">
                <a:solidFill>
                  <a:schemeClr val="accent1"/>
                </a:solidFill>
                <a:latin typeface="微软雅黑" panose="020B0503020204020204" pitchFamily="34" charset="-122"/>
                <a:ea typeface="微软雅黑" panose="020B0503020204020204" pitchFamily="34" charset="-122"/>
              </a:rPr>
              <a:t>项目落地实施情况</a:t>
            </a:r>
            <a:endParaRPr lang="zh-CN" altLang="en-US" b="1">
              <a:solidFill>
                <a:schemeClr val="accent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a:stretch>
            <a:fillRect/>
          </a:stretch>
        </p:blipFill>
        <p:spPr>
          <a:xfrm>
            <a:off x="3269615" y="1530985"/>
            <a:ext cx="3162935" cy="1344295"/>
          </a:xfrm>
          <a:prstGeom prst="rect">
            <a:avLst/>
          </a:prstGeom>
        </p:spPr>
      </p:pic>
      <p:pic>
        <p:nvPicPr>
          <p:cNvPr id="16" name="图片 15" descr="a4c0c2816a6197a4e9a48b85b6e5b82"/>
          <p:cNvPicPr>
            <a:picLocks noChangeAspect="1"/>
          </p:cNvPicPr>
          <p:nvPr/>
        </p:nvPicPr>
        <p:blipFill>
          <a:blip r:embed="rId2"/>
          <a:stretch>
            <a:fillRect/>
          </a:stretch>
        </p:blipFill>
        <p:spPr>
          <a:xfrm>
            <a:off x="450850" y="1535430"/>
            <a:ext cx="2708275" cy="1334135"/>
          </a:xfrm>
          <a:prstGeom prst="rect">
            <a:avLst/>
          </a:prstGeom>
        </p:spPr>
      </p:pic>
      <p:pic>
        <p:nvPicPr>
          <p:cNvPr id="22" name="图片 21" descr="选区_046"/>
          <p:cNvPicPr>
            <a:picLocks noChangeAspect="1"/>
          </p:cNvPicPr>
          <p:nvPr/>
        </p:nvPicPr>
        <p:blipFill>
          <a:blip r:embed="rId3"/>
          <a:stretch>
            <a:fillRect/>
          </a:stretch>
        </p:blipFill>
        <p:spPr>
          <a:xfrm>
            <a:off x="552450" y="5504180"/>
            <a:ext cx="2505075" cy="1248410"/>
          </a:xfrm>
          <a:prstGeom prst="rect">
            <a:avLst/>
          </a:prstGeom>
        </p:spPr>
      </p:pic>
      <p:pic>
        <p:nvPicPr>
          <p:cNvPr id="23" name="图片 22" descr="2129112ba7f6c069642f65a303eccc6"/>
          <p:cNvPicPr>
            <a:picLocks noChangeAspect="1"/>
          </p:cNvPicPr>
          <p:nvPr/>
        </p:nvPicPr>
        <p:blipFill>
          <a:blip r:embed="rId4"/>
          <a:stretch>
            <a:fillRect/>
          </a:stretch>
        </p:blipFill>
        <p:spPr>
          <a:xfrm>
            <a:off x="3456940" y="5502275"/>
            <a:ext cx="2505075" cy="1250315"/>
          </a:xfrm>
          <a:prstGeom prst="rect">
            <a:avLst/>
          </a:prstGeom>
        </p:spPr>
      </p:pic>
      <p:sp>
        <p:nvSpPr>
          <p:cNvPr id="25" name="文本框 24"/>
          <p:cNvSpPr txBox="1"/>
          <p:nvPr/>
        </p:nvSpPr>
        <p:spPr>
          <a:xfrm>
            <a:off x="450850" y="2827655"/>
            <a:ext cx="6097270" cy="2306955"/>
          </a:xfrm>
          <a:prstGeom prst="rect">
            <a:avLst/>
          </a:prstGeom>
          <a:noFill/>
        </p:spPr>
        <p:txBody>
          <a:bodyPr wrap="square" rtlCol="0" anchor="t">
            <a:spAutoFit/>
          </a:bodyPr>
          <a:lstStyle/>
          <a:p>
            <a:pPr fontAlgn="auto">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上线1个月，有效识别96+次LNG卸车区隐患预警；</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 上线1个月，有效识别100+次CNG加气区，人员穿越黄线预警；</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 极大减少人力监管成本，提高监管效率，降低生产运营过程中的隐患风险；</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 运行人员通过各类告警信息第一时间掌握情况，形成对隐患告警的闭环管理。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5" name="组合 44"/>
          <p:cNvGrpSpPr/>
          <p:nvPr>
            <p:custDataLst>
              <p:tags r:id="rId5"/>
            </p:custDataLst>
          </p:nvPr>
        </p:nvGrpSpPr>
        <p:grpSpPr>
          <a:xfrm>
            <a:off x="6797675" y="1605915"/>
            <a:ext cx="251460" cy="255270"/>
            <a:chOff x="2188031" y="2474524"/>
            <a:chExt cx="912221" cy="912221"/>
          </a:xfrm>
        </p:grpSpPr>
        <p:sp>
          <p:nvSpPr>
            <p:cNvPr id="46" name="椭圆 45"/>
            <p:cNvSpPr/>
            <p:nvPr>
              <p:custDataLst>
                <p:tags r:id="rId6"/>
              </p:custDataLst>
            </p:nvPr>
          </p:nvSpPr>
          <p:spPr>
            <a:xfrm>
              <a:off x="2243547" y="2530040"/>
              <a:ext cx="801189" cy="801189"/>
            </a:xfrm>
            <a:prstGeom prst="ellipse">
              <a:avLst/>
            </a:prstGeom>
            <a:noFill/>
            <a:ln w="28575">
              <a:solidFill>
                <a:srgbClr val="628EE3"/>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fontScale="25000" lnSpcReduction="20000"/>
            </a:bodyPr>
            <a:lstStyle/>
            <a:p>
              <a:pPr algn="ctr"/>
              <a:endParaRPr lang="en-US" altLang="zh-CN" sz="2000" b="1" dirty="0">
                <a:solidFill>
                  <a:srgbClr val="628EE3"/>
                </a:solidFill>
              </a:endParaRPr>
            </a:p>
          </p:txBody>
        </p:sp>
        <p:sp>
          <p:nvSpPr>
            <p:cNvPr id="47" name="椭圆 46"/>
            <p:cNvSpPr/>
            <p:nvPr>
              <p:custDataLst>
                <p:tags r:id="rId7"/>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fontScale="35000" lnSpcReduction="20000"/>
            </a:bodyPr>
            <a:lstStyle/>
            <a:p>
              <a:pPr algn="ctr"/>
              <a:endParaRPr lang="zh-CN" altLang="en-US"/>
            </a:p>
          </p:txBody>
        </p:sp>
      </p:grpSp>
      <p:sp>
        <p:nvSpPr>
          <p:cNvPr id="2" name="文本框 1"/>
          <p:cNvSpPr txBox="1"/>
          <p:nvPr/>
        </p:nvSpPr>
        <p:spPr>
          <a:xfrm>
            <a:off x="7049770" y="1467485"/>
            <a:ext cx="4439285" cy="460375"/>
          </a:xfrm>
          <a:prstGeom prst="rect">
            <a:avLst/>
          </a:prstGeom>
          <a:noFill/>
        </p:spPr>
        <p:txBody>
          <a:bodyPr wrap="square" rtlCol="0" anchor="t">
            <a:spAutoFit/>
          </a:bodyPr>
          <a:lstStyle/>
          <a:p>
            <a:pPr fontAlgn="auto">
              <a:lnSpc>
                <a:spcPct val="15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1210</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节点</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174230" y="2235835"/>
            <a:ext cx="4314825" cy="1291590"/>
          </a:xfrm>
          <a:prstGeom prst="rect">
            <a:avLst/>
          </a:prstGeom>
          <a:noFill/>
        </p:spPr>
        <p:txBody>
          <a:bodyPr wrap="square" rtlCol="0" anchor="t">
            <a:spAutoFit/>
          </a:bodyPr>
          <a:lstStyle/>
          <a:p>
            <a:pPr fontAlgn="auto">
              <a:lnSpc>
                <a:spcPct val="150000"/>
              </a:lnSpc>
            </a:pP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顺利交付实施并得到了主席和各位领导的一致认可</a:t>
            </a:r>
            <a:endPar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开启安全数智化AI识别的里程碑</a:t>
            </a:r>
            <a:endPar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模型准确率98+%,业务准确率99%(规范动作)</a:t>
            </a:r>
            <a:endPar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7159625" y="1847850"/>
            <a:ext cx="4314825" cy="829945"/>
          </a:xfrm>
          <a:prstGeom prst="rect">
            <a:avLst/>
          </a:prstGeom>
          <a:noFill/>
        </p:spPr>
        <p:txBody>
          <a:bodyPr wrap="square" rtlCol="0" anchor="t">
            <a:spAutoFit/>
          </a:bodyPr>
          <a:lstStyle/>
          <a:p>
            <a:pPr fontAlgn="auto">
              <a:lnSpc>
                <a:spcPct val="150000"/>
              </a:lnSpc>
            </a:pPr>
            <a:r>
              <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实现了团结路场站多种安全数智化AI应用场景</a:t>
            </a:r>
            <a:endPar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custDataLst>
              <p:tags r:id="rId8"/>
            </p:custDataLst>
          </p:nvPr>
        </p:nvGrpSpPr>
        <p:grpSpPr>
          <a:xfrm>
            <a:off x="6784340" y="3202305"/>
            <a:ext cx="251460" cy="255270"/>
            <a:chOff x="2188031" y="2474524"/>
            <a:chExt cx="912221" cy="912221"/>
          </a:xfrm>
        </p:grpSpPr>
        <p:sp>
          <p:nvSpPr>
            <p:cNvPr id="15" name="椭圆 14"/>
            <p:cNvSpPr/>
            <p:nvPr>
              <p:custDataLst>
                <p:tags r:id="rId9"/>
              </p:custDataLst>
            </p:nvPr>
          </p:nvSpPr>
          <p:spPr>
            <a:xfrm>
              <a:off x="2243547" y="2530040"/>
              <a:ext cx="801189" cy="801189"/>
            </a:xfrm>
            <a:prstGeom prst="ellipse">
              <a:avLst/>
            </a:prstGeom>
            <a:noFill/>
            <a:ln w="28575">
              <a:solidFill>
                <a:srgbClr val="628EE3"/>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fontScale="25000" lnSpcReduction="20000"/>
            </a:bodyPr>
            <a:lstStyle/>
            <a:p>
              <a:pPr algn="ctr"/>
              <a:endParaRPr lang="en-US" altLang="zh-CN" sz="2000" b="1" dirty="0">
                <a:solidFill>
                  <a:srgbClr val="628EE3"/>
                </a:solidFill>
              </a:endParaRPr>
            </a:p>
          </p:txBody>
        </p:sp>
        <p:sp>
          <p:nvSpPr>
            <p:cNvPr id="17" name="椭圆 16"/>
            <p:cNvSpPr/>
            <p:nvPr>
              <p:custDataLst>
                <p:tags r:id="rId10"/>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fontScale="35000" lnSpcReduction="20000"/>
            </a:bodyPr>
            <a:lstStyle/>
            <a:p>
              <a:pPr algn="ctr"/>
              <a:endParaRPr lang="zh-CN" altLang="en-US"/>
            </a:p>
          </p:txBody>
        </p:sp>
      </p:grpSp>
      <p:sp>
        <p:nvSpPr>
          <p:cNvPr id="18" name="文本框 17"/>
          <p:cNvSpPr txBox="1"/>
          <p:nvPr/>
        </p:nvSpPr>
        <p:spPr>
          <a:xfrm>
            <a:off x="7189470" y="3891280"/>
            <a:ext cx="4314825" cy="1014730"/>
          </a:xfrm>
          <a:prstGeom prst="rect">
            <a:avLst/>
          </a:prstGeom>
          <a:noFill/>
        </p:spPr>
        <p:txBody>
          <a:bodyPr wrap="square" rtlCol="0" anchor="t">
            <a:spAutoFit/>
          </a:bodyPr>
          <a:lstStyle/>
          <a:p>
            <a:pPr fontAlgn="auto">
              <a:lnSpc>
                <a:spcPct val="150000"/>
              </a:lnSpc>
            </a:pP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诸城、莱芜、胶州</a:t>
            </a:r>
            <a:endPar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春节期间实现了模块化部署，快速响应</a:t>
            </a:r>
            <a:endPar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7160260" y="3503930"/>
            <a:ext cx="4526915" cy="829945"/>
          </a:xfrm>
          <a:prstGeom prst="rect">
            <a:avLst/>
          </a:prstGeom>
          <a:noFill/>
        </p:spPr>
        <p:txBody>
          <a:bodyPr wrap="square" rtlCol="0" anchor="t">
            <a:spAutoFit/>
          </a:bodyPr>
          <a:lstStyle/>
          <a:p>
            <a:pPr fontAlgn="auto">
              <a:lnSpc>
                <a:spcPct val="150000"/>
              </a:lnSpc>
            </a:pPr>
            <a:r>
              <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在山东3个场站推广安全数智化AI应用场景产品</a:t>
            </a:r>
            <a:endPar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7112000" y="3089910"/>
            <a:ext cx="4439285" cy="460375"/>
          </a:xfrm>
          <a:prstGeom prst="rect">
            <a:avLst/>
          </a:prstGeom>
          <a:noFill/>
        </p:spPr>
        <p:txBody>
          <a:bodyPr wrap="square" rtlCol="0" anchor="t">
            <a:spAutoFit/>
          </a:bodyPr>
          <a:lstStyle/>
          <a:p>
            <a:pPr fontAlgn="auto">
              <a:lnSpc>
                <a:spcPct val="15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0105</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节点</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1" name="组合 20"/>
          <p:cNvGrpSpPr/>
          <p:nvPr>
            <p:custDataLst>
              <p:tags r:id="rId11"/>
            </p:custDataLst>
          </p:nvPr>
        </p:nvGrpSpPr>
        <p:grpSpPr>
          <a:xfrm>
            <a:off x="6784340" y="4692015"/>
            <a:ext cx="251460" cy="255270"/>
            <a:chOff x="2188031" y="2474524"/>
            <a:chExt cx="912221" cy="912221"/>
          </a:xfrm>
        </p:grpSpPr>
        <p:sp>
          <p:nvSpPr>
            <p:cNvPr id="24" name="椭圆 23"/>
            <p:cNvSpPr/>
            <p:nvPr>
              <p:custDataLst>
                <p:tags r:id="rId12"/>
              </p:custDataLst>
            </p:nvPr>
          </p:nvSpPr>
          <p:spPr>
            <a:xfrm>
              <a:off x="2243547" y="2530040"/>
              <a:ext cx="801189" cy="801189"/>
            </a:xfrm>
            <a:prstGeom prst="ellipse">
              <a:avLst/>
            </a:prstGeom>
            <a:noFill/>
            <a:ln w="28575">
              <a:solidFill>
                <a:srgbClr val="628EE3"/>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fontScale="25000" lnSpcReduction="20000"/>
            </a:bodyPr>
            <a:lstStyle/>
            <a:p>
              <a:pPr algn="ctr"/>
              <a:endParaRPr lang="en-US" altLang="zh-CN" sz="2000" b="1" dirty="0">
                <a:solidFill>
                  <a:srgbClr val="628EE3"/>
                </a:solidFill>
              </a:endParaRPr>
            </a:p>
          </p:txBody>
        </p:sp>
        <p:sp>
          <p:nvSpPr>
            <p:cNvPr id="27" name="椭圆 26"/>
            <p:cNvSpPr/>
            <p:nvPr>
              <p:custDataLst>
                <p:tags r:id="rId13"/>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fontScale="35000" lnSpcReduction="20000"/>
            </a:bodyPr>
            <a:lstStyle/>
            <a:p>
              <a:pPr algn="ctr"/>
              <a:endParaRPr lang="zh-CN" altLang="en-US"/>
            </a:p>
          </p:txBody>
        </p:sp>
      </p:grpSp>
      <p:sp>
        <p:nvSpPr>
          <p:cNvPr id="28" name="文本框 27"/>
          <p:cNvSpPr txBox="1"/>
          <p:nvPr/>
        </p:nvSpPr>
        <p:spPr>
          <a:xfrm>
            <a:off x="7159625" y="4547870"/>
            <a:ext cx="4439285" cy="460375"/>
          </a:xfrm>
          <a:prstGeom prst="rect">
            <a:avLst/>
          </a:prstGeom>
          <a:noFill/>
        </p:spPr>
        <p:txBody>
          <a:bodyPr wrap="square" rtlCol="0" anchor="t">
            <a:spAutoFit/>
          </a:bodyPr>
          <a:lstStyle/>
          <a:p>
            <a:pPr fontAlgn="auto">
              <a:lnSpc>
                <a:spcPct val="15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0330</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节点</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文本框 28"/>
          <p:cNvSpPr txBox="1"/>
          <p:nvPr/>
        </p:nvSpPr>
        <p:spPr>
          <a:xfrm>
            <a:off x="7221855" y="5311775"/>
            <a:ext cx="4314825" cy="922020"/>
          </a:xfrm>
          <a:prstGeom prst="rect">
            <a:avLst/>
          </a:prstGeom>
          <a:noFill/>
        </p:spPr>
        <p:txBody>
          <a:bodyPr wrap="square" rtlCol="0" anchor="t">
            <a:spAutoFit/>
          </a:bodyPr>
          <a:lstStyle/>
          <a:p>
            <a:pPr fontAlgn="auto">
              <a:lnSpc>
                <a:spcPct val="150000"/>
              </a:lnSpc>
            </a:pP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提升了AI在不同场站下通用模型的识别精确度和泛化能力</a:t>
            </a:r>
            <a:endPar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业务准确率要求50% 实际的业务准确率在65-70%（非定制）</a:t>
            </a:r>
            <a:endPar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模型准确率标签平均为95%</a:t>
            </a:r>
            <a:endPar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29"/>
          <p:cNvSpPr txBox="1"/>
          <p:nvPr/>
        </p:nvSpPr>
        <p:spPr>
          <a:xfrm>
            <a:off x="7207885" y="4904105"/>
            <a:ext cx="4984115" cy="460375"/>
          </a:xfrm>
          <a:prstGeom prst="rect">
            <a:avLst/>
          </a:prstGeom>
          <a:noFill/>
        </p:spPr>
        <p:txBody>
          <a:bodyPr wrap="square" rtlCol="0" anchor="t">
            <a:spAutoFit/>
          </a:bodyPr>
          <a:lstStyle/>
          <a:p>
            <a:pPr fontAlgn="auto">
              <a:lnSpc>
                <a:spcPct val="150000"/>
              </a:lnSpc>
            </a:pPr>
            <a:r>
              <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在山东</a:t>
            </a:r>
            <a:r>
              <a:rPr lang="en-US" altLang="zh-CN"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个城市</a:t>
            </a:r>
            <a:r>
              <a:rPr lang="en-US" altLang="zh-CN"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个场站推广安全数智化AI应用产品</a:t>
            </a:r>
            <a:endParaRPr lang="zh-CN" altLang="en-US" sz="16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1" name="直接连接符 30"/>
          <p:cNvCxnSpPr/>
          <p:nvPr/>
        </p:nvCxnSpPr>
        <p:spPr>
          <a:xfrm>
            <a:off x="6927215" y="1953895"/>
            <a:ext cx="0" cy="1136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927215" y="3520440"/>
            <a:ext cx="0" cy="1136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913245" y="5003165"/>
            <a:ext cx="0" cy="113601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379220" y="1915795"/>
            <a:ext cx="9843135" cy="1006475"/>
          </a:xfrm>
        </p:spPr>
        <p:txBody>
          <a:bodyPr>
            <a:normAutofit fontScale="90000"/>
          </a:bodyPr>
          <a:lstStyle/>
          <a:p>
            <a:pPr algn="ctr" fontAlgn="auto">
              <a:lnSpc>
                <a:spcPct val="150000"/>
              </a:lnSpc>
            </a:pPr>
            <a:r>
              <a:rPr lang="zh-CN" altLang="en-US" sz="5300">
                <a:sym typeface="+mn-ea"/>
              </a:rPr>
              <a:t>谢</a:t>
            </a:r>
            <a:r>
              <a:rPr lang="en-US" altLang="zh-CN" sz="5300">
                <a:sym typeface="+mn-ea"/>
              </a:rPr>
              <a:t>    </a:t>
            </a:r>
            <a:r>
              <a:rPr lang="zh-CN" altLang="en-US" sz="5300">
                <a:sym typeface="+mn-ea"/>
              </a:rPr>
              <a:t>谢</a:t>
            </a:r>
            <a:br>
              <a:rPr lang="en-US" altLang="zh-CN" sz="5300">
                <a:sym typeface="+mn-ea"/>
              </a:rPr>
            </a:br>
            <a:r>
              <a:rPr lang="en-US" altLang="zh-CN" sz="3100">
                <a:sym typeface="+mn-ea"/>
              </a:rPr>
              <a:t>舟山新奥LNG槽车充装AI智能监控</a:t>
            </a:r>
            <a:r>
              <a:rPr lang="zh-CN" altLang="en-US" sz="3100" kern="0" dirty="0">
                <a:sym typeface="+mn-ea"/>
              </a:rPr>
              <a:t>方案建议汇报</a:t>
            </a:r>
            <a:br>
              <a:rPr lang="zh-CN" altLang="en-US" sz="5300" kern="0" dirty="0">
                <a:solidFill>
                  <a:srgbClr val="004F99"/>
                </a:solidFill>
                <a:sym typeface="+mn-ea"/>
              </a:rPr>
            </a:br>
            <a:br>
              <a:rPr lang="en-US" altLang="zh-CN" sz="5300" b="1">
                <a:latin typeface="微软雅黑" panose="020B0503020204020204" pitchFamily="34" charset="-122"/>
                <a:ea typeface="微软雅黑" panose="020B0503020204020204" pitchFamily="34" charset="-122"/>
              </a:rPr>
            </a:br>
            <a:br>
              <a:rPr lang="en-US" altLang="zh-CN" sz="5300" b="1">
                <a:latin typeface="微软雅黑" panose="020B0503020204020204" pitchFamily="34" charset="-122"/>
                <a:ea typeface="微软雅黑" panose="020B0503020204020204" pitchFamily="34" charset="-122"/>
              </a:rPr>
            </a:br>
            <a:endParaRPr lang="zh-CN" altLang="en-US" sz="3100" kern="0" dirty="0">
              <a:solidFill>
                <a:srgbClr val="004F99"/>
              </a:solidFill>
              <a:sym typeface="+mn-ea"/>
            </a:endParaRPr>
          </a:p>
        </p:txBody>
      </p:sp>
      <p:sp>
        <p:nvSpPr>
          <p:cNvPr id="6" name="副标题 5"/>
          <p:cNvSpPr>
            <a:spLocks noGrp="1"/>
          </p:cNvSpPr>
          <p:nvPr>
            <p:ph type="subTitle" idx="1"/>
          </p:nvPr>
        </p:nvSpPr>
        <p:spPr>
          <a:xfrm>
            <a:off x="4843780" y="6157595"/>
            <a:ext cx="7348220" cy="937260"/>
          </a:xfrm>
        </p:spPr>
        <p:txBody>
          <a:bodyPr/>
          <a:lstStyle/>
          <a:p>
            <a:pPr algn="r"/>
            <a:fld id="{BB962C8B-B14F-4D97-AF65-F5344CB8AC3E}" type="datetime6">
              <a:rPr lang="zh-CN" altLang="en-US"/>
            </a:fld>
            <a:r>
              <a:rPr lang="en-US" altLang="zh-CN"/>
              <a:t>5</a:t>
            </a:r>
            <a:r>
              <a:rPr lang="zh-CN" altLang="en-US"/>
              <a:t>日</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9EC25845-EE93-D643-B211-2BF1DFC6D933}" type="slidenum">
              <a:rPr kumimoji="1" lang="zh-CN" altLang="en-US" smtClean="0"/>
            </a:fld>
            <a:endParaRPr kumimoji="1" lang="zh-CN" altLang="en-US" dirty="0"/>
          </a:p>
        </p:txBody>
      </p:sp>
      <p:sp>
        <p:nvSpPr>
          <p:cNvPr id="3" name="标题 2"/>
          <p:cNvSpPr>
            <a:spLocks noGrp="1"/>
          </p:cNvSpPr>
          <p:nvPr>
            <p:ph type="title"/>
          </p:nvPr>
        </p:nvSpPr>
        <p:spPr>
          <a:xfrm>
            <a:off x="538030" y="141107"/>
            <a:ext cx="10515600" cy="761628"/>
          </a:xfrm>
        </p:spPr>
        <p:txBody>
          <a:bodyPr>
            <a:normAutofit/>
          </a:bodyPr>
          <a:lstStyle/>
          <a:p>
            <a:r>
              <a:rPr lang="zh-CN" altLang="en-US" dirty="0"/>
              <a:t>相关业绩介绍</a:t>
            </a:r>
            <a:endParaRPr lang="zh-CN" altLang="en-US" dirty="0"/>
          </a:p>
        </p:txBody>
      </p:sp>
      <p:graphicFrame>
        <p:nvGraphicFramePr>
          <p:cNvPr id="4" name="表格 3"/>
          <p:cNvGraphicFramePr>
            <a:graphicFrameLocks noGrp="1"/>
          </p:cNvGraphicFramePr>
          <p:nvPr/>
        </p:nvGraphicFramePr>
        <p:xfrm>
          <a:off x="538030" y="1436212"/>
          <a:ext cx="10856252" cy="4364745"/>
        </p:xfrm>
        <a:graphic>
          <a:graphicData uri="http://schemas.openxmlformats.org/drawingml/2006/table">
            <a:tbl>
              <a:tblPr>
                <a:tableStyleId>{5C22544A-7EE6-4342-B048-85BDC9FD1C3A}</a:tableStyleId>
              </a:tblPr>
              <a:tblGrid>
                <a:gridCol w="591515"/>
                <a:gridCol w="3799643"/>
                <a:gridCol w="3508017"/>
                <a:gridCol w="1297339"/>
                <a:gridCol w="1659738"/>
              </a:tblGrid>
              <a:tr h="809551">
                <a:tc>
                  <a:txBody>
                    <a:bodyPr/>
                    <a:lstStyle/>
                    <a:p>
                      <a:pPr algn="ctr"/>
                      <a:r>
                        <a:rPr lang="zh-CN" sz="1800" kern="100" dirty="0">
                          <a:effectLst/>
                        </a:rPr>
                        <a:t>序号</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solidFill>
                      <a:srgbClr val="0070C0"/>
                    </a:solidFill>
                  </a:tcPr>
                </a:tc>
                <a:tc>
                  <a:txBody>
                    <a:bodyPr/>
                    <a:lstStyle/>
                    <a:p>
                      <a:pPr algn="ctr"/>
                      <a:r>
                        <a:rPr lang="zh-CN" sz="1800" kern="100" dirty="0">
                          <a:effectLst/>
                        </a:rPr>
                        <a:t>用户单位名称</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solidFill>
                      <a:srgbClr val="0070C0"/>
                    </a:solidFill>
                  </a:tcPr>
                </a:tc>
                <a:tc>
                  <a:txBody>
                    <a:bodyPr/>
                    <a:lstStyle/>
                    <a:p>
                      <a:pPr algn="ctr"/>
                      <a:r>
                        <a:rPr lang="en-US" sz="1800" kern="100" dirty="0">
                          <a:effectLst/>
                        </a:rPr>
                        <a:t> </a:t>
                      </a:r>
                      <a:r>
                        <a:rPr lang="zh-CN" sz="1800" kern="100" dirty="0">
                          <a:effectLst/>
                        </a:rPr>
                        <a:t>业绩工作范围简介</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solidFill>
                      <a:srgbClr val="0070C0"/>
                    </a:solidFill>
                  </a:tcPr>
                </a:tc>
                <a:tc>
                  <a:txBody>
                    <a:bodyPr/>
                    <a:lstStyle/>
                    <a:p>
                      <a:pPr algn="ctr"/>
                      <a:r>
                        <a:rPr lang="zh-CN" sz="1800" kern="100" dirty="0">
                          <a:effectLst/>
                        </a:rPr>
                        <a:t>合同金额</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solidFill>
                      <a:srgbClr val="0070C0"/>
                    </a:solidFill>
                  </a:tcPr>
                </a:tc>
                <a:tc>
                  <a:txBody>
                    <a:bodyPr/>
                    <a:lstStyle/>
                    <a:p>
                      <a:pPr algn="ctr"/>
                      <a:r>
                        <a:rPr lang="en-US" sz="1800" kern="100" dirty="0">
                          <a:effectLst/>
                        </a:rPr>
                        <a:t> </a:t>
                      </a:r>
                      <a:endParaRPr lang="zh-CN" sz="1800" kern="100" dirty="0">
                        <a:effectLst/>
                      </a:endParaRPr>
                    </a:p>
                    <a:p>
                      <a:pPr algn="ctr"/>
                      <a:r>
                        <a:rPr lang="zh-CN" sz="1800" kern="100" dirty="0">
                          <a:effectLst/>
                        </a:rPr>
                        <a:t>合同签订日期</a:t>
                      </a:r>
                      <a:endParaRPr lang="zh-CN" sz="1800" kern="100" dirty="0">
                        <a:effectLst/>
                      </a:endParaRPr>
                    </a:p>
                    <a:p>
                      <a:pPr algn="ctr"/>
                      <a:r>
                        <a:rPr lang="en-US" sz="1800" kern="100" dirty="0">
                          <a:effectLst/>
                        </a:rPr>
                        <a:t> </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solidFill>
                      <a:srgbClr val="0070C0"/>
                    </a:solidFill>
                  </a:tcPr>
                </a:tc>
              </a:tr>
              <a:tr h="708357">
                <a:tc>
                  <a:txBody>
                    <a:bodyPr/>
                    <a:lstStyle/>
                    <a:p>
                      <a:pPr algn="ctr"/>
                      <a:r>
                        <a:rPr lang="en-US" sz="1800" kern="100" dirty="0">
                          <a:effectLst/>
                        </a:rPr>
                        <a:t>1</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l"/>
                      <a:r>
                        <a:rPr lang="zh-CN" sz="1800" kern="100" dirty="0">
                          <a:effectLst/>
                        </a:rPr>
                        <a:t>新能能源有限公司</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l"/>
                      <a:r>
                        <a:rPr lang="zh-CN" sz="1800" kern="100" dirty="0">
                          <a:effectLst/>
                        </a:rPr>
                        <a:t>达旗智能工厂智能安全产品、智能巡检产品开发交付</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ctr"/>
                      <a:r>
                        <a:rPr lang="en-US" sz="1800" kern="100" dirty="0">
                          <a:effectLst/>
                        </a:rPr>
                        <a:t>649,960</a:t>
                      </a:r>
                      <a:r>
                        <a:rPr lang="zh-CN" sz="1800" kern="100" dirty="0">
                          <a:effectLst/>
                        </a:rPr>
                        <a:t>元</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ctr"/>
                      <a:r>
                        <a:rPr lang="en-US" sz="1800" kern="100">
                          <a:effectLst/>
                        </a:rPr>
                        <a:t>2021/12</a:t>
                      </a:r>
                      <a:endParaRPr lang="zh-CN" sz="1800" kern="100">
                        <a:effectLst/>
                        <a:latin typeface="Times New Roman" panose="02020603050405020304" pitchFamily="18" charset="0"/>
                        <a:ea typeface="宋体" panose="02010600030101010101" pitchFamily="2" charset="-122"/>
                      </a:endParaRPr>
                    </a:p>
                  </a:txBody>
                  <a:tcPr marL="37948" marR="37948" marT="0" marB="0" anchor="ctr"/>
                </a:tc>
              </a:tr>
              <a:tr h="708357">
                <a:tc>
                  <a:txBody>
                    <a:bodyPr/>
                    <a:lstStyle/>
                    <a:p>
                      <a:pPr algn="ctr"/>
                      <a:r>
                        <a:rPr lang="en-US" sz="1800" kern="100">
                          <a:effectLst/>
                        </a:rPr>
                        <a:t>2</a:t>
                      </a:r>
                      <a:endParaRPr lang="zh-CN" sz="1800" kern="10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l"/>
                      <a:r>
                        <a:rPr lang="zh-CN" sz="1800" kern="100" dirty="0">
                          <a:effectLst/>
                        </a:rPr>
                        <a:t>新智云数据服务有限公司</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l"/>
                      <a:r>
                        <a:rPr lang="zh-CN" sz="1800" kern="100" dirty="0">
                          <a:effectLst/>
                        </a:rPr>
                        <a:t>智慧监控平台开发交付</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ctr"/>
                      <a:r>
                        <a:rPr lang="en-US" sz="1800" kern="100" dirty="0">
                          <a:effectLst/>
                        </a:rPr>
                        <a:t>220,000</a:t>
                      </a:r>
                      <a:r>
                        <a:rPr lang="zh-CN" sz="1800" kern="100" dirty="0">
                          <a:effectLst/>
                        </a:rPr>
                        <a:t>元</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ctr"/>
                      <a:r>
                        <a:rPr lang="en-US" sz="1800" kern="100">
                          <a:effectLst/>
                        </a:rPr>
                        <a:t>2020/08</a:t>
                      </a:r>
                      <a:endParaRPr lang="zh-CN" sz="1800" kern="100">
                        <a:effectLst/>
                        <a:latin typeface="Times New Roman" panose="02020603050405020304" pitchFamily="18" charset="0"/>
                        <a:ea typeface="宋体" panose="02010600030101010101" pitchFamily="2" charset="-122"/>
                      </a:endParaRPr>
                    </a:p>
                  </a:txBody>
                  <a:tcPr marL="37948" marR="37948" marT="0" marB="0" anchor="ctr"/>
                </a:tc>
              </a:tr>
              <a:tr h="708357">
                <a:tc>
                  <a:txBody>
                    <a:bodyPr/>
                    <a:lstStyle/>
                    <a:p>
                      <a:pPr algn="ctr"/>
                      <a:r>
                        <a:rPr lang="en-US" sz="1800" kern="100">
                          <a:effectLst/>
                        </a:rPr>
                        <a:t>3</a:t>
                      </a:r>
                      <a:endParaRPr lang="zh-CN" sz="1800" kern="10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l"/>
                      <a:r>
                        <a:rPr lang="zh-CN" sz="1800" kern="100" dirty="0">
                          <a:effectLst/>
                        </a:rPr>
                        <a:t>新奥（舟山）液化天然气有限公司</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l"/>
                      <a:r>
                        <a:rPr lang="zh-CN" sz="1800" kern="100" dirty="0">
                          <a:effectLst/>
                        </a:rPr>
                        <a:t>舟山数字接收站智能巡检系统开发部署交付</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ctr"/>
                      <a:r>
                        <a:rPr lang="en-US" sz="1800" kern="100" dirty="0">
                          <a:effectLst/>
                        </a:rPr>
                        <a:t>5,091,200</a:t>
                      </a:r>
                      <a:r>
                        <a:rPr lang="zh-CN" sz="1800" kern="100" dirty="0">
                          <a:effectLst/>
                        </a:rPr>
                        <a:t>元</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ctr"/>
                      <a:r>
                        <a:rPr lang="en-US" sz="1800" kern="100" dirty="0">
                          <a:effectLst/>
                        </a:rPr>
                        <a:t>2021/12</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r>
              <a:tr h="708357">
                <a:tc>
                  <a:txBody>
                    <a:bodyPr/>
                    <a:lstStyle/>
                    <a:p>
                      <a:pPr algn="ctr"/>
                      <a:r>
                        <a:rPr lang="en-US" sz="1800" kern="100">
                          <a:effectLst/>
                        </a:rPr>
                        <a:t>4</a:t>
                      </a:r>
                      <a:endParaRPr lang="zh-CN" sz="1800" kern="10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l"/>
                      <a:r>
                        <a:rPr lang="zh-CN" sz="1800" kern="100" dirty="0">
                          <a:effectLst/>
                        </a:rPr>
                        <a:t>新奥（舟山）液化天然气有限公司</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l"/>
                      <a:r>
                        <a:rPr lang="zh-CN" sz="1800" kern="100" dirty="0">
                          <a:effectLst/>
                        </a:rPr>
                        <a:t>舟山数字接收站智能调度系统开发部署交付</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ctr"/>
                      <a:r>
                        <a:rPr lang="en-US" sz="1800" kern="100">
                          <a:effectLst/>
                        </a:rPr>
                        <a:t>6,106,650</a:t>
                      </a:r>
                      <a:r>
                        <a:rPr lang="zh-CN" sz="1800" kern="100">
                          <a:effectLst/>
                        </a:rPr>
                        <a:t>元</a:t>
                      </a:r>
                      <a:endParaRPr lang="zh-CN" sz="1800" kern="10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ctr"/>
                      <a:r>
                        <a:rPr lang="en-US" sz="1800" kern="100" dirty="0">
                          <a:effectLst/>
                        </a:rPr>
                        <a:t>2021/12</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r>
              <a:tr h="708357">
                <a:tc>
                  <a:txBody>
                    <a:bodyPr/>
                    <a:lstStyle/>
                    <a:p>
                      <a:pPr algn="ctr"/>
                      <a:r>
                        <a:rPr lang="en-US" sz="1800" kern="100">
                          <a:effectLst/>
                        </a:rPr>
                        <a:t>5</a:t>
                      </a:r>
                      <a:endParaRPr lang="zh-CN" sz="1800" kern="10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l"/>
                      <a:r>
                        <a:rPr lang="zh-CN" sz="1800" kern="100" dirty="0">
                          <a:effectLst/>
                        </a:rPr>
                        <a:t>新奥新智科技有限公司</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l"/>
                      <a:r>
                        <a:rPr lang="zh-CN" sz="1800" kern="100" dirty="0">
                          <a:effectLst/>
                        </a:rPr>
                        <a:t>承接新奥新智无缝质量赋能产品的系统搭建及开发</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ctr"/>
                      <a:r>
                        <a:rPr lang="en-US" sz="1800" kern="100" dirty="0">
                          <a:effectLst/>
                        </a:rPr>
                        <a:t>4,774,100</a:t>
                      </a:r>
                      <a:r>
                        <a:rPr lang="zh-CN" sz="1800" kern="100" dirty="0">
                          <a:effectLst/>
                        </a:rPr>
                        <a:t>元</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c>
                  <a:txBody>
                    <a:bodyPr/>
                    <a:lstStyle/>
                    <a:p>
                      <a:pPr algn="ctr"/>
                      <a:r>
                        <a:rPr lang="en-US" sz="1800" kern="100" dirty="0">
                          <a:effectLst/>
                        </a:rPr>
                        <a:t>2021/10</a:t>
                      </a:r>
                      <a:endParaRPr lang="zh-CN" sz="1800" kern="100" dirty="0">
                        <a:effectLst/>
                        <a:latin typeface="Times New Roman" panose="02020603050405020304" pitchFamily="18" charset="0"/>
                        <a:ea typeface="宋体" panose="02010600030101010101" pitchFamily="2" charset="-122"/>
                      </a:endParaRPr>
                    </a:p>
                  </a:txBody>
                  <a:tcPr marL="37948" marR="37948" marT="0" marB="0" anchor="ct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9EC25845-EE93-D643-B211-2BF1DFC6D933}" type="slidenum">
              <a:rPr kumimoji="1" lang="zh-CN" altLang="en-US" smtClean="0"/>
            </a:fld>
            <a:endParaRPr kumimoji="1" lang="zh-CN" altLang="en-US" dirty="0"/>
          </a:p>
        </p:txBody>
      </p:sp>
      <p:sp>
        <p:nvSpPr>
          <p:cNvPr id="3" name="标题 2"/>
          <p:cNvSpPr>
            <a:spLocks noGrp="1"/>
          </p:cNvSpPr>
          <p:nvPr>
            <p:ph type="title"/>
          </p:nvPr>
        </p:nvSpPr>
        <p:spPr>
          <a:xfrm>
            <a:off x="538030" y="227406"/>
            <a:ext cx="9176777" cy="761628"/>
          </a:xfrm>
        </p:spPr>
        <p:txBody>
          <a:bodyPr/>
          <a:lstStyle/>
          <a:p>
            <a:r>
              <a:rPr lang="zh-CN" altLang="en-US" dirty="0"/>
              <a:t>拟投入本项目的人员配置</a:t>
            </a:r>
            <a:endParaRPr lang="zh-CN" altLang="en-US" dirty="0"/>
          </a:p>
        </p:txBody>
      </p:sp>
      <p:graphicFrame>
        <p:nvGraphicFramePr>
          <p:cNvPr id="8" name="表格 7"/>
          <p:cNvGraphicFramePr>
            <a:graphicFrameLocks noGrp="1"/>
          </p:cNvGraphicFramePr>
          <p:nvPr/>
        </p:nvGraphicFramePr>
        <p:xfrm>
          <a:off x="422167" y="991858"/>
          <a:ext cx="11182915" cy="6080760"/>
        </p:xfrm>
        <a:graphic>
          <a:graphicData uri="http://schemas.openxmlformats.org/drawingml/2006/table">
            <a:tbl>
              <a:tblPr firstRow="1" firstCol="1" bandRow="1">
                <a:tableStyleId>{5C22544A-7EE6-4342-B048-85BDC9FD1C3A}</a:tableStyleId>
              </a:tblPr>
              <a:tblGrid>
                <a:gridCol w="588425"/>
                <a:gridCol w="1592185"/>
                <a:gridCol w="823356"/>
                <a:gridCol w="2639103"/>
                <a:gridCol w="1671656"/>
                <a:gridCol w="3868190"/>
              </a:tblGrid>
              <a:tr h="300776">
                <a:tc>
                  <a:txBody>
                    <a:bodyPr/>
                    <a:lstStyle/>
                    <a:p>
                      <a:pPr algn="ctr">
                        <a:lnSpc>
                          <a:spcPct val="150000"/>
                        </a:lnSpc>
                      </a:pPr>
                      <a:r>
                        <a:rPr lang="zh-CN" sz="1400" kern="100" dirty="0">
                          <a:effectLst/>
                        </a:rPr>
                        <a:t>序号</a:t>
                      </a:r>
                      <a:endParaRPr lang="zh-CN" sz="1400" kern="100" dirty="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dirty="0">
                          <a:effectLst/>
                        </a:rPr>
                        <a:t>岗位名称</a:t>
                      </a:r>
                      <a:endParaRPr lang="zh-CN" sz="1400" kern="100" dirty="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dirty="0">
                          <a:effectLst/>
                        </a:rPr>
                        <a:t>姓名</a:t>
                      </a:r>
                      <a:endParaRPr lang="zh-CN" sz="1400" kern="100" dirty="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dirty="0">
                          <a:effectLst/>
                        </a:rPr>
                        <a:t>职务</a:t>
                      </a:r>
                      <a:endParaRPr lang="zh-CN" sz="1400" kern="100" dirty="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dirty="0">
                          <a:effectLst/>
                        </a:rPr>
                        <a:t>职称及专业证书</a:t>
                      </a:r>
                      <a:endParaRPr lang="zh-CN" sz="1400" kern="100" dirty="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dirty="0">
                          <a:effectLst/>
                        </a:rPr>
                        <a:t>类似项目经历</a:t>
                      </a:r>
                      <a:endParaRPr lang="zh-CN" sz="1400" kern="100" dirty="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300776">
                <a:tc>
                  <a:txBody>
                    <a:bodyPr/>
                    <a:lstStyle/>
                    <a:p>
                      <a:pPr algn="ctr">
                        <a:lnSpc>
                          <a:spcPct val="150000"/>
                        </a:lnSpc>
                      </a:pPr>
                      <a:r>
                        <a:rPr lang="zh-CN" sz="1400" kern="100">
                          <a:effectLst/>
                        </a:rPr>
                        <a:t>一</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项目经理</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管斌</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项目管理</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en-US" sz="1400" kern="100">
                          <a:effectLst/>
                        </a:rPr>
                        <a:t>PMP</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舟山接收站数智化建设项目</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601552">
                <a:tc>
                  <a:txBody>
                    <a:bodyPr/>
                    <a:lstStyle/>
                    <a:p>
                      <a:pPr algn="ctr">
                        <a:lnSpc>
                          <a:spcPct val="150000"/>
                        </a:lnSpc>
                      </a:pPr>
                      <a:r>
                        <a:rPr lang="zh-CN" sz="1400" kern="100">
                          <a:effectLst/>
                        </a:rPr>
                        <a:t>二</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产品经理</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汪疏平</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智能视频算法技术负责人</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en-US" sz="1400" kern="100" dirty="0">
                          <a:effectLst/>
                        </a:rPr>
                        <a:t>PMP</a:t>
                      </a:r>
                      <a:endParaRPr lang="zh-CN" sz="1400" kern="100" dirty="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新奥能源宣城无人值守配电室项目</a:t>
                      </a:r>
                      <a:endParaRPr lang="zh-CN" sz="1400" kern="100">
                        <a:effectLst/>
                      </a:endParaRPr>
                    </a:p>
                    <a:p>
                      <a:pPr algn="ctr">
                        <a:lnSpc>
                          <a:spcPct val="150000"/>
                        </a:lnSpc>
                      </a:pPr>
                      <a:r>
                        <a:rPr lang="zh-CN" sz="1400" kern="100">
                          <a:effectLst/>
                        </a:rPr>
                        <a:t>中国银行核心智能算法平台项目</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601552">
                <a:tc>
                  <a:txBody>
                    <a:bodyPr/>
                    <a:lstStyle/>
                    <a:p>
                      <a:pPr algn="ctr">
                        <a:lnSpc>
                          <a:spcPct val="150000"/>
                        </a:lnSpc>
                      </a:pPr>
                      <a:r>
                        <a:rPr lang="zh-CN" sz="1400" kern="100">
                          <a:effectLst/>
                        </a:rPr>
                        <a:t>三</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产品经理</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dirty="0">
                          <a:effectLst/>
                        </a:rPr>
                        <a:t>李华美</a:t>
                      </a:r>
                      <a:endParaRPr lang="zh-CN" sz="1400" kern="100" dirty="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智能视频应用负责人</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dirty="0">
                          <a:effectLst/>
                        </a:rPr>
                        <a:t>中级工程师</a:t>
                      </a:r>
                      <a:endParaRPr lang="zh-CN" sz="1400" kern="100" dirty="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无人机视觉跟踪项目、新能能源达旗智能工厂项目、新奥舟山天然气管道公司智能视频项目</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300776">
                <a:tc>
                  <a:txBody>
                    <a:bodyPr/>
                    <a:lstStyle/>
                    <a:p>
                      <a:pPr algn="ctr">
                        <a:lnSpc>
                          <a:spcPct val="150000"/>
                        </a:lnSpc>
                      </a:pPr>
                      <a:r>
                        <a:rPr lang="zh-CN" sz="1400" kern="100">
                          <a:effectLst/>
                        </a:rPr>
                        <a:t>四</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产品经理</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胡俊平</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系统对接负责人</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无</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舟山接收站数智化建设项目</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300776">
                <a:tc>
                  <a:txBody>
                    <a:bodyPr/>
                    <a:lstStyle/>
                    <a:p>
                      <a:pPr algn="ctr">
                        <a:lnSpc>
                          <a:spcPct val="150000"/>
                        </a:lnSpc>
                      </a:pPr>
                      <a:r>
                        <a:rPr lang="zh-CN" sz="1400" kern="100">
                          <a:effectLst/>
                        </a:rPr>
                        <a:t>五</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技术经理</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刘江涛</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硬件集成经理</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无</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舟山接收站数智化建设项目</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300776">
                <a:tc>
                  <a:txBody>
                    <a:bodyPr/>
                    <a:lstStyle/>
                    <a:p>
                      <a:pPr algn="ctr">
                        <a:lnSpc>
                          <a:spcPct val="150000"/>
                        </a:lnSpc>
                      </a:pPr>
                      <a:r>
                        <a:rPr lang="zh-CN" sz="1400" kern="100">
                          <a:effectLst/>
                        </a:rPr>
                        <a:t>六</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技术经理</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雷鸣</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架构负责人</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无</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舟山接收站数智化建设项目</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601552">
                <a:tc>
                  <a:txBody>
                    <a:bodyPr/>
                    <a:lstStyle/>
                    <a:p>
                      <a:pPr algn="ctr">
                        <a:lnSpc>
                          <a:spcPct val="150000"/>
                        </a:lnSpc>
                      </a:pPr>
                      <a:r>
                        <a:rPr lang="zh-CN" sz="1400" kern="100">
                          <a:effectLst/>
                        </a:rPr>
                        <a:t>七</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技术经理</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张金燕</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后端开发工程师</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无</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dirty="0">
                          <a:effectLst/>
                        </a:rPr>
                        <a:t>新能能源达旗智能工厂项目、新奥舟山天然气管道公司智能视频项目</a:t>
                      </a:r>
                      <a:endParaRPr lang="zh-CN" sz="1400" kern="100" dirty="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300776">
                <a:tc>
                  <a:txBody>
                    <a:bodyPr/>
                    <a:lstStyle/>
                    <a:p>
                      <a:pPr algn="ctr">
                        <a:lnSpc>
                          <a:spcPct val="150000"/>
                        </a:lnSpc>
                      </a:pPr>
                      <a:r>
                        <a:rPr lang="zh-CN" sz="1400" kern="100">
                          <a:effectLst/>
                        </a:rPr>
                        <a:t>八</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后端开发</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董玉</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后端开发工程师</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无</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新能能源达旗智能工厂项目</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601552">
                <a:tc>
                  <a:txBody>
                    <a:bodyPr/>
                    <a:lstStyle/>
                    <a:p>
                      <a:pPr algn="ctr">
                        <a:lnSpc>
                          <a:spcPct val="150000"/>
                        </a:lnSpc>
                      </a:pPr>
                      <a:r>
                        <a:rPr lang="zh-CN" sz="1400" kern="100">
                          <a:effectLst/>
                        </a:rPr>
                        <a:t>九</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前端开发</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李山坡</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前端开发工程师</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无</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新能能源达旗智能工厂项目、新奥舟山天然气管道公司智能视频项目</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601552">
                <a:tc>
                  <a:txBody>
                    <a:bodyPr/>
                    <a:lstStyle/>
                    <a:p>
                      <a:pPr algn="ctr">
                        <a:lnSpc>
                          <a:spcPct val="150000"/>
                        </a:lnSpc>
                      </a:pPr>
                      <a:r>
                        <a:rPr lang="zh-CN" sz="1400" kern="100">
                          <a:effectLst/>
                        </a:rPr>
                        <a:t>十</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运维</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刘志宇</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运维工程师</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无</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新能能源达旗智能工厂项目、新奥舟山天然气管道公司智能视频项目</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315649">
                <a:tc>
                  <a:txBody>
                    <a:bodyPr/>
                    <a:lstStyle/>
                    <a:p>
                      <a:pPr algn="ctr">
                        <a:lnSpc>
                          <a:spcPct val="150000"/>
                        </a:lnSpc>
                      </a:pPr>
                      <a:r>
                        <a:rPr lang="zh-CN" sz="1400" kern="100">
                          <a:effectLst/>
                        </a:rPr>
                        <a:t>十一</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智能系统架构师</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朱恩庆</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智能系统架构师</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无</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新奥新智数智化升级项目</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300776">
                <a:tc>
                  <a:txBody>
                    <a:bodyPr/>
                    <a:lstStyle/>
                    <a:p>
                      <a:pPr algn="ctr">
                        <a:lnSpc>
                          <a:spcPct val="150000"/>
                        </a:lnSpc>
                      </a:pPr>
                      <a:r>
                        <a:rPr lang="zh-CN" sz="1400" kern="100">
                          <a:effectLst/>
                        </a:rPr>
                        <a:t>十二</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算法工程师</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贺吉沛</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算法工程师</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无</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新奥青岛场站卸车安全数智化项目</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r h="300776">
                <a:tc>
                  <a:txBody>
                    <a:bodyPr/>
                    <a:lstStyle/>
                    <a:p>
                      <a:pPr algn="ctr">
                        <a:lnSpc>
                          <a:spcPct val="150000"/>
                        </a:lnSpc>
                      </a:pPr>
                      <a:r>
                        <a:rPr lang="zh-CN" sz="1400" kern="100">
                          <a:effectLst/>
                        </a:rPr>
                        <a:t>十三</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算法工程师</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万晓东</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算法工程师</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a:effectLst/>
                        </a:rPr>
                        <a:t>无</a:t>
                      </a:r>
                      <a:endParaRPr lang="zh-CN" sz="1400" kern="10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c>
                  <a:txBody>
                    <a:bodyPr/>
                    <a:lstStyle/>
                    <a:p>
                      <a:pPr algn="ctr">
                        <a:lnSpc>
                          <a:spcPct val="150000"/>
                        </a:lnSpc>
                      </a:pPr>
                      <a:r>
                        <a:rPr lang="zh-CN" sz="1400" kern="100" dirty="0">
                          <a:effectLst/>
                        </a:rPr>
                        <a:t>新奥危险作业施工智能检测</a:t>
                      </a:r>
                      <a:endParaRPr lang="zh-CN" sz="1400" kern="100" dirty="0">
                        <a:effectLst/>
                        <a:latin typeface="Calibri" panose="020F0502020204030204" pitchFamily="34" charset="0"/>
                        <a:ea typeface="宋体" panose="02010600030101010101" pitchFamily="2" charset="-122"/>
                        <a:cs typeface="黑体" panose="02010609060101010101" pitchFamily="2" charset="-122"/>
                      </a:endParaRPr>
                    </a:p>
                  </a:txBody>
                  <a:tcPr marL="11773" marR="11773" marT="0" marB="0" anchor="ct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9EC25845-EE93-D643-B211-2BF1DFC6D933}" type="slidenum">
              <a:rPr kumimoji="1" lang="zh-CN" altLang="en-US" smtClean="0"/>
            </a:fld>
            <a:endParaRPr kumimoji="1" lang="zh-CN" altLang="en-US" dirty="0"/>
          </a:p>
        </p:txBody>
      </p:sp>
      <p:sp>
        <p:nvSpPr>
          <p:cNvPr id="3" name="标题 2"/>
          <p:cNvSpPr>
            <a:spLocks noGrp="1"/>
          </p:cNvSpPr>
          <p:nvPr>
            <p:ph type="title"/>
          </p:nvPr>
        </p:nvSpPr>
        <p:spPr>
          <a:xfrm>
            <a:off x="538030" y="191921"/>
            <a:ext cx="10515600" cy="761628"/>
          </a:xfrm>
        </p:spPr>
        <p:txBody>
          <a:bodyPr/>
          <a:lstStyle/>
          <a:p>
            <a:r>
              <a:rPr lang="zh-CN" altLang="en-US" dirty="0"/>
              <a:t>相关资料</a:t>
            </a:r>
            <a:r>
              <a:rPr lang="en-US" altLang="zh-CN" dirty="0"/>
              <a:t>——</a:t>
            </a:r>
            <a:r>
              <a:rPr lang="zh-CN" altLang="en-US" dirty="0"/>
              <a:t>营业执照与投标保证金</a:t>
            </a:r>
            <a:endParaRPr lang="zh-CN" altLang="en-US" dirty="0"/>
          </a:p>
        </p:txBody>
      </p:sp>
      <p:pic>
        <p:nvPicPr>
          <p:cNvPr id="4" name="图片 3" descr="文本&#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49" t="2899" r="2384" b="1233"/>
          <a:stretch>
            <a:fillRect/>
          </a:stretch>
        </p:blipFill>
        <p:spPr bwMode="auto">
          <a:xfrm>
            <a:off x="396978" y="1547651"/>
            <a:ext cx="4989008" cy="3397729"/>
          </a:xfrm>
          <a:prstGeom prst="rect">
            <a:avLst/>
          </a:prstGeom>
          <a:noFill/>
          <a:ln>
            <a:noFill/>
          </a:ln>
        </p:spPr>
      </p:pic>
      <p:pic>
        <p:nvPicPr>
          <p:cNvPr id="5" name="图片 4" descr="图片包含 表格&#10;&#10;描述已自动生成"/>
          <p:cNvPicPr>
            <a:picLocks noChangeAspect="1"/>
          </p:cNvPicPr>
          <p:nvPr/>
        </p:nvPicPr>
        <p:blipFill rotWithShape="1">
          <a:blip r:embed="rId2">
            <a:extLst>
              <a:ext uri="{28A0092B-C50C-407E-A947-70E740481C1C}">
                <a14:useLocalDpi xmlns:a14="http://schemas.microsoft.com/office/drawing/2010/main" val="0"/>
              </a:ext>
            </a:extLst>
          </a:blip>
          <a:srcRect r="7134" b="5425"/>
          <a:stretch>
            <a:fillRect/>
          </a:stretch>
        </p:blipFill>
        <p:spPr bwMode="auto">
          <a:xfrm>
            <a:off x="5594552" y="1547651"/>
            <a:ext cx="5352459" cy="326136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379220" y="1915795"/>
            <a:ext cx="9843135" cy="1006475"/>
          </a:xfrm>
        </p:spPr>
        <p:txBody>
          <a:bodyPr>
            <a:normAutofit fontScale="90000"/>
          </a:bodyPr>
          <a:lstStyle/>
          <a:p>
            <a:pPr algn="ctr" fontAlgn="auto">
              <a:lnSpc>
                <a:spcPct val="150000"/>
              </a:lnSpc>
            </a:pPr>
            <a:r>
              <a:rPr lang="en-US" altLang="zh-CN" sz="4000" dirty="0" err="1">
                <a:sym typeface="+mn-ea"/>
              </a:rPr>
              <a:t>新奥</a:t>
            </a:r>
            <a:r>
              <a:rPr lang="zh-CN" altLang="en-US" sz="4000" dirty="0">
                <a:sym typeface="+mn-ea"/>
              </a:rPr>
              <a:t>（舟山）液化天然气有限公司</a:t>
            </a:r>
            <a:br>
              <a:rPr lang="en-US" altLang="zh-CN" sz="4000" dirty="0">
                <a:sym typeface="+mn-ea"/>
              </a:rPr>
            </a:br>
            <a:r>
              <a:rPr lang="en-US" altLang="zh-CN" sz="4000" dirty="0" err="1">
                <a:sym typeface="+mn-ea"/>
              </a:rPr>
              <a:t>LNG槽车充装</a:t>
            </a:r>
            <a:r>
              <a:rPr lang="zh-CN" altLang="en-US" sz="4000" dirty="0">
                <a:sym typeface="+mn-ea"/>
              </a:rPr>
              <a:t>视频</a:t>
            </a:r>
            <a:r>
              <a:rPr lang="en-US" altLang="zh-CN" sz="4000" dirty="0" err="1">
                <a:sym typeface="+mn-ea"/>
              </a:rPr>
              <a:t>AI监控</a:t>
            </a:r>
            <a:r>
              <a:rPr lang="zh-CN" altLang="en-US" sz="4000" dirty="0">
                <a:sym typeface="+mn-ea"/>
              </a:rPr>
              <a:t>项目</a:t>
            </a:r>
            <a:br>
              <a:rPr lang="en-US" altLang="zh-CN" sz="5300" dirty="0">
                <a:sym typeface="+mn-ea"/>
              </a:rPr>
            </a:br>
            <a:r>
              <a:rPr lang="zh-CN" altLang="en-US" sz="5300" dirty="0">
                <a:sym typeface="+mn-ea"/>
              </a:rPr>
              <a:t>投标文件</a:t>
            </a:r>
            <a:br>
              <a:rPr lang="en-US" altLang="zh-CN" sz="5300" dirty="0">
                <a:sym typeface="+mn-ea"/>
              </a:rPr>
            </a:br>
            <a:r>
              <a:rPr lang="zh-CN" altLang="en-US" sz="3600" dirty="0">
                <a:sym typeface="+mn-ea"/>
              </a:rPr>
              <a:t>技术部分</a:t>
            </a:r>
            <a:br>
              <a:rPr lang="zh-CN" altLang="en-US" sz="5300" kern="0" dirty="0">
                <a:solidFill>
                  <a:srgbClr val="004F99"/>
                </a:solidFill>
                <a:sym typeface="+mn-ea"/>
              </a:rPr>
            </a:br>
            <a:br>
              <a:rPr lang="en-US" altLang="zh-CN" sz="5300" b="1" dirty="0">
                <a:latin typeface="微软雅黑" panose="020B0503020204020204" pitchFamily="34" charset="-122"/>
                <a:ea typeface="微软雅黑" panose="020B0503020204020204" pitchFamily="34" charset="-122"/>
              </a:rPr>
            </a:br>
            <a:br>
              <a:rPr lang="en-US" altLang="zh-CN" sz="5300" b="1" dirty="0">
                <a:latin typeface="微软雅黑" panose="020B0503020204020204" pitchFamily="34" charset="-122"/>
                <a:ea typeface="微软雅黑" panose="020B0503020204020204" pitchFamily="34" charset="-122"/>
              </a:rPr>
            </a:br>
            <a:endParaRPr lang="zh-CN" altLang="en-US" sz="3100" kern="0" dirty="0">
              <a:solidFill>
                <a:srgbClr val="004F99"/>
              </a:solidFill>
              <a:sym typeface="+mn-ea"/>
            </a:endParaRPr>
          </a:p>
        </p:txBody>
      </p:sp>
      <p:sp>
        <p:nvSpPr>
          <p:cNvPr id="6" name="副标题 5"/>
          <p:cNvSpPr>
            <a:spLocks noGrp="1"/>
          </p:cNvSpPr>
          <p:nvPr>
            <p:ph type="subTitle" idx="1"/>
          </p:nvPr>
        </p:nvSpPr>
        <p:spPr>
          <a:xfrm>
            <a:off x="3874135" y="5920740"/>
            <a:ext cx="7348220" cy="937260"/>
          </a:xfrm>
        </p:spPr>
        <p:txBody>
          <a:bodyPr/>
          <a:lstStyle/>
          <a:p>
            <a:pPr algn="r"/>
            <a:fld id="{BB962C8B-B14F-4D97-AF65-F5344CB8AC3E}" type="datetime6">
              <a:rPr lang="zh-CN" altLang="en-US"/>
            </a:fld>
            <a:r>
              <a:rPr lang="en-US" altLang="zh-CN"/>
              <a:t>5</a:t>
            </a:r>
            <a:r>
              <a:rPr lang="zh-CN" altLang="en-US"/>
              <a:t>日</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项目背景</a:t>
            </a:r>
            <a:endParaRPr lang="zh-CN" altLang="en-US"/>
          </a:p>
        </p:txBody>
      </p:sp>
      <p:pic>
        <p:nvPicPr>
          <p:cNvPr id="9" name="图片 8"/>
          <p:cNvPicPr>
            <a:picLocks noChangeAspect="1"/>
          </p:cNvPicPr>
          <p:nvPr/>
        </p:nvPicPr>
        <p:blipFill>
          <a:blip r:embed="rId1"/>
          <a:stretch>
            <a:fillRect/>
          </a:stretch>
        </p:blipFill>
        <p:spPr>
          <a:xfrm>
            <a:off x="4469130" y="0"/>
            <a:ext cx="7722870" cy="3415030"/>
          </a:xfrm>
          <a:prstGeom prst="rect">
            <a:avLst/>
          </a:prstGeom>
        </p:spPr>
      </p:pic>
      <p:sp>
        <p:nvSpPr>
          <p:cNvPr id="69" name="矩形 68"/>
          <p:cNvSpPr/>
          <p:nvPr/>
        </p:nvSpPr>
        <p:spPr>
          <a:xfrm>
            <a:off x="65367" y="0"/>
            <a:ext cx="12196483" cy="3429000"/>
          </a:xfrm>
          <a:prstGeom prst="rect">
            <a:avLst/>
          </a:prstGeom>
          <a:gradFill flip="none" rotWithShape="1">
            <a:gsLst>
              <a:gs pos="60000">
                <a:srgbClr val="FFFFFF">
                  <a:alpha val="76000"/>
                </a:srgbClr>
              </a:gs>
              <a:gs pos="37000">
                <a:schemeClr val="bg1"/>
              </a:gs>
              <a:gs pos="100000">
                <a:schemeClr val="bg1">
                  <a:alpha val="2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userDrawn="1"/>
        </p:nvPicPr>
        <p:blipFill>
          <a:blip r:embed="rId2"/>
          <a:stretch>
            <a:fillRect/>
          </a:stretch>
        </p:blipFill>
        <p:spPr>
          <a:xfrm>
            <a:off x="69850" y="3343275"/>
            <a:ext cx="12115800" cy="76200"/>
          </a:xfrm>
          <a:prstGeom prst="rect">
            <a:avLst/>
          </a:prstGeom>
        </p:spPr>
      </p:pic>
      <p:grpSp>
        <p:nvGrpSpPr>
          <p:cNvPr id="67" name="组合 66"/>
          <p:cNvGrpSpPr/>
          <p:nvPr/>
        </p:nvGrpSpPr>
        <p:grpSpPr>
          <a:xfrm>
            <a:off x="766763" y="1360607"/>
            <a:ext cx="4833937" cy="50476"/>
            <a:chOff x="766763" y="1259007"/>
            <a:chExt cx="4833937" cy="50476"/>
          </a:xfrm>
        </p:grpSpPr>
        <p:sp>
          <p:nvSpPr>
            <p:cNvPr id="61" name="矩形 60"/>
            <p:cNvSpPr/>
            <p:nvPr/>
          </p:nvSpPr>
          <p:spPr>
            <a:xfrm>
              <a:off x="766763" y="1259007"/>
              <a:ext cx="497681" cy="50476"/>
            </a:xfrm>
            <a:prstGeom prst="rect">
              <a:avLst/>
            </a:prstGeom>
            <a:gradFill flip="none" rotWithShape="1">
              <a:gsLst>
                <a:gs pos="24000">
                  <a:srgbClr val="00B0F0"/>
                </a:gs>
                <a:gs pos="100000">
                  <a:srgbClr val="2156A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3" name="直接连接符 62"/>
            <p:cNvCxnSpPr/>
            <p:nvPr/>
          </p:nvCxnSpPr>
          <p:spPr>
            <a:xfrm>
              <a:off x="1240053" y="1281725"/>
              <a:ext cx="4360647" cy="0"/>
            </a:xfrm>
            <a:prstGeom prst="line">
              <a:avLst/>
            </a:prstGeom>
            <a:ln w="9525">
              <a:gradFill flip="none" rotWithShape="1">
                <a:gsLst>
                  <a:gs pos="0">
                    <a:srgbClr val="2156A2"/>
                  </a:gs>
                  <a:gs pos="100000">
                    <a:srgbClr val="0070C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653415" y="477520"/>
            <a:ext cx="7705090" cy="633187"/>
          </a:xfrm>
          <a:prstGeom prst="rect">
            <a:avLst/>
          </a:prstGeom>
          <a:noFill/>
        </p:spPr>
        <p:txBody>
          <a:bodyPr wrap="square">
            <a:spAutoFit/>
          </a:bodyPr>
          <a:lstStyle/>
          <a:p>
            <a:pPr>
              <a:lnSpc>
                <a:spcPct val="120000"/>
              </a:lnSpc>
              <a:defRPr/>
            </a:pPr>
            <a:r>
              <a:rPr lang="zh-CN" altLang="en-US" sz="3200" b="1" dirty="0">
                <a:solidFill>
                  <a:srgbClr val="2156A2"/>
                </a:solidFill>
                <a:latin typeface="微软雅黑" panose="020B0503020204020204" pitchFamily="34" charset="-122"/>
                <a:ea typeface="微软雅黑" panose="020B0503020204020204" pitchFamily="34" charset="-122"/>
                <a:sym typeface="+mn-ea"/>
              </a:rPr>
              <a:t>新奥舟山LNG</a:t>
            </a:r>
            <a:r>
              <a:rPr lang="zh-CN" altLang="en-US" sz="3200" b="1" noProof="0" dirty="0">
                <a:solidFill>
                  <a:srgbClr val="2156A2"/>
                </a:solidFill>
                <a:latin typeface="微软雅黑" panose="020B0503020204020204" pitchFamily="34" charset="-122"/>
                <a:ea typeface="微软雅黑" panose="020B0503020204020204" pitchFamily="34" charset="-122"/>
                <a:sym typeface="+mn-ea"/>
              </a:rPr>
              <a:t>槽车充装AI监控背景</a:t>
            </a:r>
            <a:endParaRPr lang="zh-CN" altLang="en-US" sz="3200" b="1" noProof="0" dirty="0">
              <a:solidFill>
                <a:srgbClr val="2156A2"/>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653415" y="1509712"/>
            <a:ext cx="5080000" cy="1706880"/>
          </a:xfrm>
          <a:prstGeom prst="rect">
            <a:avLst/>
          </a:prstGeom>
          <a:noFill/>
          <a:ln w="9525">
            <a:noFill/>
          </a:ln>
        </p:spPr>
        <p:txBody>
          <a:bodyPr>
            <a:spAutoFit/>
          </a:bodyPr>
          <a:lstStyle/>
          <a:p>
            <a:pPr indent="0" fontAlgn="auto">
              <a:lnSpc>
                <a:spcPct val="150000"/>
              </a:lnSpc>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2017年省委省政府给浙江自贸区（舟山）提出了实现三个“1亿吨”的战略目标。经过大力发展，目前以油气为核心的危险化学品生产、仓储和运输已经成为舟山国民经济的支柱，舟山GDP名义增速达到10.24%，在全省各城市中遥遥领先，雄踞全省第一，危化品行业居功至伟。</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矩形 104"/>
          <p:cNvSpPr>
            <a:spLocks noChangeArrowheads="1"/>
          </p:cNvSpPr>
          <p:nvPr/>
        </p:nvSpPr>
        <p:spPr bwMode="auto">
          <a:xfrm>
            <a:off x="653539" y="3671366"/>
            <a:ext cx="2033449"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5" tIns="60953" rIns="121905" bIns="60953">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sym typeface="方正兰亭黑_GBK" panose="02000000000000000000" pitchFamily="2" charset="-122"/>
              </a:rPr>
              <a:t>项目背景</a:t>
            </a:r>
            <a:endParaRPr kumimoji="0" lang="zh-CN" altLang="en-US" sz="2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sym typeface="方正兰亭黑_GBK" panose="02000000000000000000" pitchFamily="2" charset="-122"/>
            </a:endParaRPr>
          </a:p>
        </p:txBody>
      </p:sp>
      <p:sp>
        <p:nvSpPr>
          <p:cNvPr id="106" name="矩形 105"/>
          <p:cNvSpPr>
            <a:spLocks noChangeArrowheads="1"/>
          </p:cNvSpPr>
          <p:nvPr/>
        </p:nvSpPr>
        <p:spPr bwMode="auto">
          <a:xfrm>
            <a:off x="8601485" y="3696775"/>
            <a:ext cx="2033449"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5" tIns="60953" rIns="121905" bIns="60953">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sym typeface="方正兰亭黑_GBK" panose="02000000000000000000" pitchFamily="2" charset="-122"/>
              </a:rPr>
              <a:t>项目</a:t>
            </a:r>
            <a:r>
              <a:rPr kumimoji="0" lang="zh-CN" altLang="en-US" sz="2000" b="1" i="0" u="none" strike="noStrike" kern="1200" cap="none"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cs typeface="+mn-cs"/>
                <a:sym typeface="方正兰亭黑_GBK" panose="02000000000000000000" pitchFamily="2" charset="-122"/>
              </a:rPr>
              <a:t>目标</a:t>
            </a:r>
            <a:endParaRPr kumimoji="0" lang="zh-CN" altLang="en-US" sz="2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sym typeface="方正兰亭黑_GBK" panose="02000000000000000000" pitchFamily="2" charset="-122"/>
            </a:endParaRPr>
          </a:p>
        </p:txBody>
      </p:sp>
      <p:sp>
        <p:nvSpPr>
          <p:cNvPr id="107" name="矩形 106"/>
          <p:cNvSpPr>
            <a:spLocks noChangeArrowheads="1"/>
          </p:cNvSpPr>
          <p:nvPr/>
        </p:nvSpPr>
        <p:spPr bwMode="auto">
          <a:xfrm>
            <a:off x="4463224" y="3671512"/>
            <a:ext cx="2033449"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5" tIns="60953" rIns="121905" bIns="60953">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sym typeface="方正兰亭黑_GBK" panose="02000000000000000000" pitchFamily="2" charset="-122"/>
              </a:rPr>
              <a:t>技术应用</a:t>
            </a:r>
            <a:endParaRPr kumimoji="0" lang="zh-CN" altLang="en-US" sz="2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sym typeface="方正兰亭黑_GBK" panose="02000000000000000000" pitchFamily="2" charset="-122"/>
            </a:endParaRPr>
          </a:p>
        </p:txBody>
      </p:sp>
      <p:cxnSp>
        <p:nvCxnSpPr>
          <p:cNvPr id="108" name="直接连接符 107"/>
          <p:cNvCxnSpPr/>
          <p:nvPr/>
        </p:nvCxnSpPr>
        <p:spPr>
          <a:xfrm>
            <a:off x="777505" y="4135405"/>
            <a:ext cx="315585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4540905" y="4135405"/>
            <a:ext cx="315585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8304305" y="4135405"/>
            <a:ext cx="315585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1" name="任意多边形: 形状 110"/>
          <p:cNvSpPr/>
          <p:nvPr/>
        </p:nvSpPr>
        <p:spPr>
          <a:xfrm>
            <a:off x="1904006" y="3812655"/>
            <a:ext cx="77004" cy="152256"/>
          </a:xfrm>
          <a:custGeom>
            <a:avLst/>
            <a:gdLst>
              <a:gd name="connsiteX0" fmla="*/ 0 w 104775"/>
              <a:gd name="connsiteY0" fmla="*/ 0 h 207169"/>
              <a:gd name="connsiteX1" fmla="*/ 104775 w 104775"/>
              <a:gd name="connsiteY1" fmla="*/ 104775 h 207169"/>
              <a:gd name="connsiteX2" fmla="*/ 2381 w 104775"/>
              <a:gd name="connsiteY2" fmla="*/ 207169 h 207169"/>
            </a:gdLst>
            <a:ahLst/>
            <a:cxnLst>
              <a:cxn ang="0">
                <a:pos x="connsiteX0" y="connsiteY0"/>
              </a:cxn>
              <a:cxn ang="0">
                <a:pos x="connsiteX1" y="connsiteY1"/>
              </a:cxn>
              <a:cxn ang="0">
                <a:pos x="connsiteX2" y="connsiteY2"/>
              </a:cxn>
            </a:cxnLst>
            <a:rect l="l" t="t" r="r" b="b"/>
            <a:pathLst>
              <a:path w="104775" h="207169">
                <a:moveTo>
                  <a:pt x="0" y="0"/>
                </a:moveTo>
                <a:lnTo>
                  <a:pt x="104775" y="104775"/>
                </a:lnTo>
                <a:lnTo>
                  <a:pt x="2381" y="207169"/>
                </a:lnTo>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2" name="任意多边形: 形状 111"/>
          <p:cNvSpPr/>
          <p:nvPr/>
        </p:nvSpPr>
        <p:spPr>
          <a:xfrm>
            <a:off x="5706685" y="3824123"/>
            <a:ext cx="77004" cy="152256"/>
          </a:xfrm>
          <a:custGeom>
            <a:avLst/>
            <a:gdLst>
              <a:gd name="connsiteX0" fmla="*/ 0 w 104775"/>
              <a:gd name="connsiteY0" fmla="*/ 0 h 207169"/>
              <a:gd name="connsiteX1" fmla="*/ 104775 w 104775"/>
              <a:gd name="connsiteY1" fmla="*/ 104775 h 207169"/>
              <a:gd name="connsiteX2" fmla="*/ 2381 w 104775"/>
              <a:gd name="connsiteY2" fmla="*/ 207169 h 207169"/>
            </a:gdLst>
            <a:ahLst/>
            <a:cxnLst>
              <a:cxn ang="0">
                <a:pos x="connsiteX0" y="connsiteY0"/>
              </a:cxn>
              <a:cxn ang="0">
                <a:pos x="connsiteX1" y="connsiteY1"/>
              </a:cxn>
              <a:cxn ang="0">
                <a:pos x="connsiteX2" y="connsiteY2"/>
              </a:cxn>
            </a:cxnLst>
            <a:rect l="l" t="t" r="r" b="b"/>
            <a:pathLst>
              <a:path w="104775" h="207169">
                <a:moveTo>
                  <a:pt x="0" y="0"/>
                </a:moveTo>
                <a:lnTo>
                  <a:pt x="104775" y="104775"/>
                </a:lnTo>
                <a:lnTo>
                  <a:pt x="2381" y="207169"/>
                </a:lnTo>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3" name="任意多边形: 形状 112"/>
          <p:cNvSpPr/>
          <p:nvPr/>
        </p:nvSpPr>
        <p:spPr>
          <a:xfrm>
            <a:off x="9829774" y="3824123"/>
            <a:ext cx="77004" cy="152256"/>
          </a:xfrm>
          <a:custGeom>
            <a:avLst/>
            <a:gdLst>
              <a:gd name="connsiteX0" fmla="*/ 0 w 104775"/>
              <a:gd name="connsiteY0" fmla="*/ 0 h 207169"/>
              <a:gd name="connsiteX1" fmla="*/ 104775 w 104775"/>
              <a:gd name="connsiteY1" fmla="*/ 104775 h 207169"/>
              <a:gd name="connsiteX2" fmla="*/ 2381 w 104775"/>
              <a:gd name="connsiteY2" fmla="*/ 207169 h 207169"/>
            </a:gdLst>
            <a:ahLst/>
            <a:cxnLst>
              <a:cxn ang="0">
                <a:pos x="connsiteX0" y="connsiteY0"/>
              </a:cxn>
              <a:cxn ang="0">
                <a:pos x="connsiteX1" y="connsiteY1"/>
              </a:cxn>
              <a:cxn ang="0">
                <a:pos x="connsiteX2" y="connsiteY2"/>
              </a:cxn>
            </a:cxnLst>
            <a:rect l="l" t="t" r="r" b="b"/>
            <a:pathLst>
              <a:path w="104775" h="207169">
                <a:moveTo>
                  <a:pt x="0" y="0"/>
                </a:moveTo>
                <a:lnTo>
                  <a:pt x="104775" y="104775"/>
                </a:lnTo>
                <a:lnTo>
                  <a:pt x="2381" y="207169"/>
                </a:lnTo>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文本框 11"/>
          <p:cNvSpPr txBox="1"/>
          <p:nvPr/>
        </p:nvSpPr>
        <p:spPr>
          <a:xfrm>
            <a:off x="653415" y="4137025"/>
            <a:ext cx="3184525" cy="2584450"/>
          </a:xfrm>
          <a:prstGeom prst="rect">
            <a:avLst/>
          </a:prstGeom>
          <a:noFill/>
        </p:spPr>
        <p:txBody>
          <a:bodyPr wrap="square" rtlCol="0" anchor="t">
            <a:spAutoFit/>
          </a:bodyPr>
          <a:lstStyle/>
          <a:p>
            <a:pPr algn="l" fontAlgn="auto">
              <a:lnSpc>
                <a:spcPct val="150000"/>
              </a:lnSpc>
              <a:buClrTx/>
              <a:buSzTx/>
              <a:buFontTx/>
            </a:pPr>
            <a:r>
              <a:rPr lang="zh-CN">
                <a:latin typeface="微软雅黑" panose="020B0503020204020204" pitchFamily="34" charset="-122"/>
                <a:ea typeface="微软雅黑" panose="020B0503020204020204" pitchFamily="34" charset="-122"/>
                <a:sym typeface="+mn-ea"/>
              </a:rPr>
              <a:t>近年来，危化品</a:t>
            </a:r>
            <a:r>
              <a:rPr lang="zh-CN" b="1">
                <a:latin typeface="微软雅黑" panose="020B0503020204020204" pitchFamily="34" charset="-122"/>
                <a:ea typeface="微软雅黑" panose="020B0503020204020204" pitchFamily="34" charset="-122"/>
                <a:sym typeface="+mn-ea"/>
              </a:rPr>
              <a:t>安全形势</a:t>
            </a:r>
            <a:r>
              <a:rPr lang="zh-CN">
                <a:latin typeface="微软雅黑" panose="020B0503020204020204" pitchFamily="34" charset="-122"/>
                <a:ea typeface="微软雅黑" panose="020B0503020204020204" pitchFamily="34" charset="-122"/>
                <a:sym typeface="+mn-ea"/>
              </a:rPr>
              <a:t>异常严峻。传统的视频监控对现场风险隐患的</a:t>
            </a:r>
            <a:r>
              <a:rPr lang="zh-CN" b="1">
                <a:latin typeface="微软雅黑" panose="020B0503020204020204" pitchFamily="34" charset="-122"/>
                <a:ea typeface="微软雅黑" panose="020B0503020204020204" pitchFamily="34" charset="-122"/>
                <a:sym typeface="+mn-ea"/>
              </a:rPr>
              <a:t>分析解读仍是通过人工来完成</a:t>
            </a:r>
            <a:r>
              <a:rPr lang="zh-CN">
                <a:latin typeface="微软雅黑" panose="020B0503020204020204" pitchFamily="34" charset="-122"/>
                <a:ea typeface="微软雅黑" panose="020B0503020204020204" pitchFamily="34" charset="-122"/>
                <a:sym typeface="+mn-ea"/>
              </a:rPr>
              <a:t>，因此不仅</a:t>
            </a:r>
            <a:r>
              <a:rPr lang="zh-CN" b="1">
                <a:latin typeface="微软雅黑" panose="020B0503020204020204" pitchFamily="34" charset="-122"/>
                <a:ea typeface="微软雅黑" panose="020B0503020204020204" pitchFamily="34" charset="-122"/>
                <a:sym typeface="+mn-ea"/>
              </a:rPr>
              <a:t>工作量巨大、效率低下，</a:t>
            </a:r>
            <a:r>
              <a:rPr lang="zh-CN">
                <a:latin typeface="微软雅黑" panose="020B0503020204020204" pitchFamily="34" charset="-122"/>
                <a:ea typeface="微软雅黑" panose="020B0503020204020204" pitchFamily="34" charset="-122"/>
                <a:sym typeface="+mn-ea"/>
              </a:rPr>
              <a:t>且非常容易出现</a:t>
            </a:r>
            <a:r>
              <a:rPr lang="zh-CN" b="1">
                <a:latin typeface="微软雅黑" panose="020B0503020204020204" pitchFamily="34" charset="-122"/>
                <a:ea typeface="微软雅黑" panose="020B0503020204020204" pitchFamily="34" charset="-122"/>
                <a:sym typeface="+mn-ea"/>
              </a:rPr>
              <a:t>人为失误</a:t>
            </a:r>
            <a:r>
              <a:rPr lang="zh-CN">
                <a:latin typeface="微软雅黑" panose="020B0503020204020204" pitchFamily="34" charset="-122"/>
                <a:ea typeface="微软雅黑" panose="020B0503020204020204" pitchFamily="34" charset="-122"/>
                <a:sym typeface="+mn-ea"/>
              </a:rPr>
              <a:t>。</a:t>
            </a:r>
            <a:endParaRPr lang="zh-CN">
              <a:latin typeface="微软雅黑" panose="020B0503020204020204" pitchFamily="34" charset="-122"/>
              <a:ea typeface="微软雅黑" panose="020B0503020204020204" pitchFamily="34" charset="-122"/>
            </a:endParaRPr>
          </a:p>
        </p:txBody>
      </p:sp>
      <p:sp>
        <p:nvSpPr>
          <p:cNvPr id="13" name="文本框 12"/>
          <p:cNvSpPr txBox="1"/>
          <p:nvPr/>
        </p:nvSpPr>
        <p:spPr>
          <a:xfrm>
            <a:off x="4463415" y="4135120"/>
            <a:ext cx="3175635" cy="2584450"/>
          </a:xfrm>
          <a:prstGeom prst="rect">
            <a:avLst/>
          </a:prstGeom>
          <a:noFill/>
        </p:spPr>
        <p:txBody>
          <a:bodyPr wrap="square" rtlCol="0" anchor="t">
            <a:spAutoFit/>
          </a:bodyPr>
          <a:lstStyle/>
          <a:p>
            <a:pPr indent="0" fontAlgn="auto">
              <a:lnSpc>
                <a:spcPct val="150000"/>
              </a:lnSpc>
            </a:pPr>
            <a:r>
              <a:rPr lang="zh-CN">
                <a:latin typeface="微软雅黑" panose="020B0503020204020204" pitchFamily="34" charset="-122"/>
                <a:ea typeface="微软雅黑" panose="020B0503020204020204" pitchFamily="34" charset="-122"/>
                <a:sym typeface="+mn-ea"/>
              </a:rPr>
              <a:t>伴随</a:t>
            </a:r>
            <a:r>
              <a:rPr lang="en-US" altLang="zh-CN" b="1">
                <a:latin typeface="微软雅黑" panose="020B0503020204020204" pitchFamily="34" charset="-122"/>
                <a:ea typeface="微软雅黑" panose="020B0503020204020204" pitchFamily="34" charset="-122"/>
                <a:sym typeface="+mn-ea"/>
              </a:rPr>
              <a:t>AI</a:t>
            </a:r>
            <a:r>
              <a:rPr lang="zh-CN" altLang="en-US" b="1">
                <a:latin typeface="微软雅黑" panose="020B0503020204020204" pitchFamily="34" charset="-122"/>
                <a:ea typeface="微软雅黑" panose="020B0503020204020204" pitchFamily="34" charset="-122"/>
                <a:sym typeface="+mn-ea"/>
              </a:rPr>
              <a:t>图像识别</a:t>
            </a:r>
            <a:r>
              <a:rPr lang="zh-CN" b="1">
                <a:latin typeface="微软雅黑" panose="020B0503020204020204" pitchFamily="34" charset="-122"/>
                <a:ea typeface="微软雅黑" panose="020B0503020204020204" pitchFamily="34" charset="-122"/>
                <a:sym typeface="+mn-ea"/>
              </a:rPr>
              <a:t>技术</a:t>
            </a:r>
            <a:r>
              <a:rPr lang="zh-CN">
                <a:latin typeface="微软雅黑" panose="020B0503020204020204" pitchFamily="34" charset="-122"/>
                <a:ea typeface="微软雅黑" panose="020B0503020204020204" pitchFamily="34" charset="-122"/>
                <a:sym typeface="+mn-ea"/>
              </a:rPr>
              <a:t>的发展，已经能够对监控视频进行自主智能分析，通过对作业行为等特征识别，可以实现对</a:t>
            </a:r>
            <a:r>
              <a:rPr lang="zh-CN" b="1">
                <a:latin typeface="微软雅黑" panose="020B0503020204020204" pitchFamily="34" charset="-122"/>
                <a:ea typeface="微软雅黑" panose="020B0503020204020204" pitchFamily="34" charset="-122"/>
                <a:sym typeface="+mn-ea"/>
              </a:rPr>
              <a:t>多目标、多类型预警</a:t>
            </a:r>
            <a:r>
              <a:rPr lang="zh-CN">
                <a:latin typeface="微软雅黑" panose="020B0503020204020204" pitchFamily="34" charset="-122"/>
                <a:ea typeface="微软雅黑" panose="020B0503020204020204" pitchFamily="34" charset="-122"/>
                <a:sym typeface="+mn-ea"/>
              </a:rPr>
              <a:t>，提升安全管理效率和水平。</a:t>
            </a:r>
            <a:endParaRPr lang="zh-CN" altLang="en-US"/>
          </a:p>
        </p:txBody>
      </p:sp>
      <p:sp>
        <p:nvSpPr>
          <p:cNvPr id="14" name="文本框 13"/>
          <p:cNvSpPr txBox="1"/>
          <p:nvPr/>
        </p:nvSpPr>
        <p:spPr>
          <a:xfrm>
            <a:off x="7913370" y="4135120"/>
            <a:ext cx="4277995" cy="1754326"/>
          </a:xfrm>
          <a:prstGeom prst="rect">
            <a:avLst/>
          </a:prstGeom>
          <a:noFill/>
        </p:spPr>
        <p:txBody>
          <a:bodyPr wrap="square" rtlCol="0" anchor="t">
            <a:spAutoFit/>
          </a:bodyPr>
          <a:lstStyle/>
          <a:p>
            <a:pPr marL="304800" indent="0" fontAlgn="auto">
              <a:lnSpc>
                <a:spcPct val="150000"/>
              </a:lnSpc>
            </a:pPr>
            <a:r>
              <a:rPr lang="zh-CN" b="1" dirty="0">
                <a:latin typeface="微软雅黑" panose="020B0503020204020204" pitchFamily="34" charset="-122"/>
                <a:ea typeface="微软雅黑" panose="020B0503020204020204" pitchFamily="34" charset="-122"/>
                <a:sym typeface="+mn-ea"/>
              </a:rPr>
              <a:t>目标用户：</a:t>
            </a:r>
            <a:r>
              <a:rPr lang="zh-CN" dirty="0">
                <a:latin typeface="微软雅黑" panose="020B0503020204020204" pitchFamily="34" charset="-122"/>
                <a:ea typeface="微软雅黑" panose="020B0503020204020204" pitchFamily="34" charset="-122"/>
                <a:sym typeface="+mn-ea"/>
              </a:rPr>
              <a:t>槽车充装流程监管人员</a:t>
            </a:r>
            <a:endParaRPr lang="zh-CN" b="0" dirty="0">
              <a:latin typeface="微软雅黑" panose="020B0503020204020204" pitchFamily="34" charset="-122"/>
              <a:ea typeface="微软雅黑" panose="020B0503020204020204" pitchFamily="34" charset="-122"/>
            </a:endParaRPr>
          </a:p>
          <a:p>
            <a:pPr marL="304800" indent="0" fontAlgn="auto">
              <a:lnSpc>
                <a:spcPct val="150000"/>
              </a:lnSpc>
            </a:pPr>
            <a:r>
              <a:rPr lang="zh-CN" b="1" dirty="0">
                <a:latin typeface="微软雅黑" panose="020B0503020204020204" pitchFamily="34" charset="-122"/>
                <a:ea typeface="微软雅黑" panose="020B0503020204020204" pitchFamily="34" charset="-122"/>
                <a:sym typeface="+mn-ea"/>
              </a:rPr>
              <a:t>衡量标准：</a:t>
            </a:r>
            <a:r>
              <a:rPr lang="zh-CN" b="0" dirty="0">
                <a:latin typeface="微软雅黑" panose="020B0503020204020204" pitchFamily="34" charset="-122"/>
                <a:ea typeface="微软雅黑" panose="020B0503020204020204" pitchFamily="34" charset="-122"/>
                <a:sym typeface="+mn-ea"/>
              </a:rPr>
              <a:t>准确率达到85%以上</a:t>
            </a:r>
            <a:endParaRPr lang="zh-CN" b="0" dirty="0">
              <a:latin typeface="微软雅黑" panose="020B0503020204020204" pitchFamily="34" charset="-122"/>
              <a:ea typeface="微软雅黑" panose="020B0503020204020204" pitchFamily="34" charset="-122"/>
              <a:sym typeface="+mn-ea"/>
            </a:endParaRPr>
          </a:p>
          <a:p>
            <a:pPr marL="304800" indent="0" fontAlgn="auto">
              <a:lnSpc>
                <a:spcPct val="150000"/>
              </a:lnSpc>
            </a:pPr>
            <a:r>
              <a:rPr lang="zh-CN" b="1" dirty="0">
                <a:latin typeface="微软雅黑" panose="020B0503020204020204" pitchFamily="34" charset="-122"/>
                <a:ea typeface="微软雅黑" panose="020B0503020204020204" pitchFamily="34" charset="-122"/>
                <a:sym typeface="+mn-ea"/>
              </a:rPr>
              <a:t>目标场景：</a:t>
            </a:r>
            <a:r>
              <a:rPr lang="zh-CN" dirty="0">
                <a:latin typeface="微软雅黑" panose="020B0503020204020204" pitchFamily="34" charset="-122"/>
                <a:ea typeface="微软雅黑" panose="020B0503020204020204" pitchFamily="34" charset="-122"/>
                <a:sym typeface="+mn-ea"/>
              </a:rPr>
              <a:t>对</a:t>
            </a:r>
            <a:r>
              <a:rPr lang="en-US" altLang="zh-CN" dirty="0">
                <a:latin typeface="微软雅黑" panose="020B0503020204020204" pitchFamily="34" charset="-122"/>
                <a:ea typeface="微软雅黑" panose="020B0503020204020204" pitchFamily="34" charset="-122"/>
                <a:sym typeface="+mn-ea"/>
              </a:rPr>
              <a:t>12</a:t>
            </a:r>
            <a:r>
              <a:rPr lang="zh-CN" altLang="en-US" dirty="0">
                <a:latin typeface="微软雅黑" panose="020B0503020204020204" pitchFamily="34" charset="-122"/>
                <a:ea typeface="微软雅黑" panose="020B0503020204020204" pitchFamily="34" charset="-122"/>
                <a:sym typeface="+mn-ea"/>
              </a:rPr>
              <a:t>个场景的目标进行识别</a:t>
            </a:r>
            <a:r>
              <a:rPr lang="zh-CN" dirty="0" smtClean="0">
                <a:latin typeface="微软雅黑" panose="020B0503020204020204" pitchFamily="34" charset="-122"/>
                <a:ea typeface="微软雅黑" panose="020B0503020204020204" pitchFamily="34" charset="-122"/>
                <a:sym typeface="+mn-ea"/>
              </a:rPr>
              <a:t>。</a:t>
            </a:r>
            <a:endParaRPr lang="en-US" altLang="zh-CN" dirty="0" smtClean="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90c4d470-ca79-4dfb-8b2d-4ea680da56f8}"/>
  <p:tag name="TABLE_ENDDRAG_ORIGIN_RECT" val="887*396"/>
  <p:tag name="TABLE_ENDDRAG_RECT" val="22*94*887*396"/>
</p:tagLst>
</file>

<file path=ppt/tags/tag10.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5"/>
  <p:tag name="KSO_WM_UNIT_CLEAR" val="1"/>
  <p:tag name="KSO_WM_UNIT_LAYERLEVEL" val="1_1"/>
  <p:tag name="KSO_WM_UNIT_TYPE" val="m_i"/>
  <p:tag name="KSO_WM_UNIT_ID" val="diagram160191_4*m_i*1_5"/>
  <p:tag name="KSO_WM_DIAGRAM_GROUP_CODE" val="m1-1"/>
  <p:tag name="KSO_WM_UNIT_LINE_FORE_SCHEMECOLOR_INDEX" val="6"/>
  <p:tag name="KSO_WM_UNIT_LINE_FILL_TYPE" val="2"/>
  <p:tag name="KSO_WM_UNIT_TEXT_FILL_FORE_SCHEMECOLOR_INDEX" val="6"/>
  <p:tag name="KSO_WM_UNIT_TEXT_FILL_TYPE" val="1"/>
</p:tagLst>
</file>

<file path=ppt/tags/tag11.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6"/>
  <p:tag name="KSO_WM_UNIT_CLEAR" val="1"/>
  <p:tag name="KSO_WM_UNIT_LAYERLEVEL" val="1_1"/>
  <p:tag name="KSO_WM_UNIT_TYPE" val="m_i"/>
  <p:tag name="KSO_WM_UNIT_ID" val="diagram160191_4*m_i*1_6"/>
  <p:tag name="KSO_WM_DIAGRAM_GROUP_CODE" val="m1-1"/>
  <p:tag name="KSO_WM_UNIT_LINE_FORE_SCHEMECOLOR_INDEX" val="14"/>
  <p:tag name="KSO_WM_UNIT_LINE_FILL_TYPE" val="2"/>
  <p:tag name="KSO_WM_UNIT_TEXT_FILL_FORE_SCHEMECOLOR_INDEX" val="2"/>
  <p:tag name="KSO_WM_UNIT_TEXT_FILL_TYPE" val="1"/>
</p:tagLst>
</file>

<file path=ppt/tags/tag12.xml><?xml version="1.0" encoding="utf-8"?>
<p:tagLst xmlns:p="http://schemas.openxmlformats.org/presentationml/2006/main">
  <p:tag name="KSO_WM_TAG_VERSION" val="1.0"/>
  <p:tag name="KSO_WM_BEAUTIFY_FLAG" val="#wm#"/>
  <p:tag name="KSO_WM_UNIT_TYPE" val="i"/>
  <p:tag name="KSO_WM_UNIT_ID" val="diagram160191_4*i*12"/>
  <p:tag name="KSO_WM_TEMPLATE_CATEGORY" val="diagram"/>
  <p:tag name="KSO_WM_TEMPLATE_INDEX" val="160191"/>
  <p:tag name="KSO_WM_UNIT_INDEX" val="12"/>
</p:tagLst>
</file>

<file path=ppt/tags/tag1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5"/>
  <p:tag name="KSO_WM_UNIT_CLEAR" val="1"/>
  <p:tag name="KSO_WM_UNIT_LAYERLEVEL" val="1_1"/>
  <p:tag name="KSO_WM_UNIT_TYPE" val="m_i"/>
  <p:tag name="KSO_WM_UNIT_ID" val="diagram160191_4*m_i*1_5"/>
  <p:tag name="KSO_WM_DIAGRAM_GROUP_CODE" val="m1-1"/>
  <p:tag name="KSO_WM_UNIT_LINE_FORE_SCHEMECOLOR_INDEX" val="6"/>
  <p:tag name="KSO_WM_UNIT_LINE_FILL_TYPE" val="2"/>
  <p:tag name="KSO_WM_UNIT_TEXT_FILL_FORE_SCHEMECOLOR_INDEX" val="6"/>
  <p:tag name="KSO_WM_UNIT_TEXT_FILL_TYPE" val="1"/>
</p:tagLst>
</file>

<file path=ppt/tags/tag14.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6"/>
  <p:tag name="KSO_WM_UNIT_CLEAR" val="1"/>
  <p:tag name="KSO_WM_UNIT_LAYERLEVEL" val="1_1"/>
  <p:tag name="KSO_WM_UNIT_TYPE" val="m_i"/>
  <p:tag name="KSO_WM_UNIT_ID" val="diagram160191_4*m_i*1_6"/>
  <p:tag name="KSO_WM_DIAGRAM_GROUP_CODE" val="m1-1"/>
  <p:tag name="KSO_WM_UNIT_LINE_FORE_SCHEMECOLOR_INDEX" val="14"/>
  <p:tag name="KSO_WM_UNIT_LINE_FILL_TYPE" val="2"/>
  <p:tag name="KSO_WM_UNIT_TEXT_FILL_FORE_SCHEMECOLOR_INDEX" val="2"/>
  <p:tag name="KSO_WM_UNIT_TEXT_FILL_TYPE" val="1"/>
</p:tagLst>
</file>

<file path=ppt/tags/tag15.xml><?xml version="1.0" encoding="utf-8"?>
<p:tagLst xmlns:p="http://schemas.openxmlformats.org/presentationml/2006/main">
  <p:tag name="COMMONDATA" val="eyJoZGlkIjoiMDExY2Q2M2FjZmQ3ZjExODQ4NDY1MmQwYmYzYjkzNDUifQ=="/>
  <p:tag name="KSO_WPP_MARK_KEY" val="f9c528f2-4568-4967-907d-3d66571a9c94"/>
</p:tagLst>
</file>

<file path=ppt/tags/tag2.xml><?xml version="1.0" encoding="utf-8"?>
<p:tagLst xmlns:p="http://schemas.openxmlformats.org/presentationml/2006/main">
  <p:tag name="KSO_WM_UNIT_TABLE_BEAUTIFY" val="smartTable{87952483-b5dd-4c86-bbb5-29c4307d6830}"/>
  <p:tag name="TABLE_ENDDRAG_ORIGIN_RECT" val="781*98"/>
  <p:tag name="TABLE_ENDDRAG_RECT" val="39*78*781*98"/>
</p:tagLst>
</file>

<file path=ppt/tags/tag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361_1*a*1"/>
  <p:tag name="KSO_WM_TEMPLATE_CATEGORY" val="diagram"/>
  <p:tag name="KSO_WM_TEMPLATE_INDEX" val="2020736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1857470cf7e4496acd6267143d53e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30682df1bba940ccb71bb729692dd5c7"/>
  <p:tag name="KSO_WM_UNIT_TEXT_FILL_FORE_SCHEMECOLOR_INDEX_BRIGHTNESS" val="0"/>
  <p:tag name="KSO_WM_UNIT_TEXT_FILL_FORE_SCHEMECOLOR_INDEX" val="13"/>
  <p:tag name="KSO_WM_UNIT_TEXT_FILL_TYPE" val="1"/>
  <p:tag name="KSO_WM_TEMPLATE_ASSEMBLE_XID" val="60656e634054ed1e2fb7f798"/>
  <p:tag name="KSO_WM_TEMPLATE_ASSEMBLE_GROUPID" val="60656e634054ed1e2fb7f798"/>
</p:tagLst>
</file>

<file path=ppt/tags/tag4.xml><?xml version="1.0" encoding="utf-8"?>
<p:tagLst xmlns:p="http://schemas.openxmlformats.org/presentationml/2006/main">
  <p:tag name="KSO_WM_BEAUTIFY_FLAG" val="#wm#"/>
  <p:tag name="KSO_WM_TEMPLATE_CATEGORY" val="diagram"/>
  <p:tag name="KSO_WM_TEMPLATE_INDEX" val="20213303"/>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SLIDE_ID" val="diagram20213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20"/>
  <p:tag name="KSO_WM_SLIDE_POSITION" val="47*48"/>
  <p:tag name="KSO_WM_TAG_VERSION" val="1.0"/>
  <p:tag name="KSO_WM_SLIDE_LAYOUT" val="a_d"/>
  <p:tag name="KSO_WM_SLIDE_LAYOUT_CNT" val="1_1"/>
  <p:tag name="KSO_WM_CHIP_FILLPROP" val="[[{&quot;text_align&quot;:&quot;ct&quot;,&quot;text_direction&quot;:&quot;horizontal&quot;,&quot;support_big_font&quot;:false,&quot;picture_toward&quot;:0,&quot;picture_dockside&quot;:[],&quot;fill_id&quot;:&quot;f4e552a498f24ec88a7a49012f3332fe&quot;,&quot;fill_align&quot;:&quot;ct&quot;,&quot;chip_types&quot;:[&quot;header&quot;]},{&quot;text_align&quot;:&quot;lm&quot;,&quot;text_direction&quot;:&quot;horizontal&quot;,&quot;support_features&quot;:[&quot;collage&quot;],&quot;support_big_font&quot;:false,&quot;picture_toward&quot;:0,&quot;picture_dockside&quot;:[],&quot;fill_id&quot;:&quot;174da224636a4d3fbb0d51f2ce0d7c1d&quot;,&quot;fill_align&quot;:&quot;cm&quot;,&quot;chip_types&quot;:[&quot;pictext&quot;,&quot;text&quot;,&quot;picture&quot;,&quot;table&quot;,&quot;video&quot;]}]]"/>
  <p:tag name="KSO_WM_CHIP_DECFILLPROP" val="[]"/>
  <p:tag name="KSO_WM_CHIP_GROUPID" val="5f5ee1ca4d6848d78f644aed"/>
  <p:tag name="KSO_WM_SLIDE_BK_DARK_LIGHT" val="2"/>
  <p:tag name="KSO_WM_SLIDE_BACKGROUND_TYPE" val="general"/>
  <p:tag name="KSO_WM_SLIDE_SUPPORT_FEATURE_TYPE" val="1"/>
  <p:tag name="KSO_WM_TEMPLATE_ASSEMBLE_XID" val="60656eb54054ed1e2fb7fe8e"/>
  <p:tag name="KSO_WM_TEMPLATE_ASSEMBLE_GROUPID" val="60656eb54054ed1e2fb7fe8e"/>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1-04-01T15:14:57&quot;,&quot;maxSize&quot;:{&quot;size1&quot;:31.1},&quot;minSize&quot;:{&quot;size1&quot;:20},&quot;normalSize&quot;:{&quot;size1&quot;:20.00018518518518},&quot;subLayout&quot;:[{&quot;id&quot;:&quot;2021-04-01T15:14:57&quot;,&quot;margin&quot;:{&quot;bottom&quot;:0.21199998259544373,&quot;left&quot;:1.6929999589920044,&quot;right&quot;:1.6929999589920044,&quot;top&quot;:1.6929999589920044},&quot;type&quot;:0},{&quot;id&quot;:&quot;2021-04-01T15:14:57&quot;,&quot;margin&quot;:{&quot;bottom&quot;:2.117000102996826,&quot;left&quot;:5.502999782562256,&quot;right&quot;:5.502999782562256,&quot;top&quot;:1.6929999589920044},&quot;type&quot;:0}],&quot;type&quot;:0}"/>
  <p:tag name="FIXED_XID_TMP" val="5f5ee1ca4d6848d78f644aed"/>
</p:tagLst>
</file>

<file path=ppt/tags/tag5.xml><?xml version="1.0" encoding="utf-8"?>
<p:tagLst xmlns:p="http://schemas.openxmlformats.org/presentationml/2006/main">
  <p:tag name="KSO_WM_UNIT_TABLE_BEAUTIFY" val="smartTable{a8fcbd55-99a6-490b-8a3c-6a4906e553e1}"/>
</p:tagLst>
</file>

<file path=ppt/tags/tag6.xml><?xml version="1.0" encoding="utf-8"?>
<p:tagLst xmlns:p="http://schemas.openxmlformats.org/presentationml/2006/main">
  <p:tag name="KSO_WM_TAG_VERSION" val="1.0"/>
  <p:tag name="KSO_WM_BEAUTIFY_FLAG" val="#wm#"/>
  <p:tag name="KSO_WM_UNIT_TYPE" val="i"/>
  <p:tag name="KSO_WM_UNIT_ID" val="diagram160191_4*i*12"/>
  <p:tag name="KSO_WM_TEMPLATE_CATEGORY" val="diagram"/>
  <p:tag name="KSO_WM_TEMPLATE_INDEX" val="160191"/>
  <p:tag name="KSO_WM_UNIT_INDEX" val="12"/>
</p:tagLst>
</file>

<file path=ppt/tags/tag7.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5"/>
  <p:tag name="KSO_WM_UNIT_CLEAR" val="1"/>
  <p:tag name="KSO_WM_UNIT_LAYERLEVEL" val="1_1"/>
  <p:tag name="KSO_WM_UNIT_TYPE" val="m_i"/>
  <p:tag name="KSO_WM_UNIT_ID" val="diagram160191_4*m_i*1_5"/>
  <p:tag name="KSO_WM_DIAGRAM_GROUP_CODE" val="m1-1"/>
  <p:tag name="KSO_WM_UNIT_LINE_FORE_SCHEMECOLOR_INDEX" val="6"/>
  <p:tag name="KSO_WM_UNIT_LINE_FILL_TYPE" val="2"/>
  <p:tag name="KSO_WM_UNIT_TEXT_FILL_FORE_SCHEMECOLOR_INDEX" val="6"/>
  <p:tag name="KSO_WM_UNIT_TEXT_FILL_TYPE" val="1"/>
</p:tagLst>
</file>

<file path=ppt/tags/tag8.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6"/>
  <p:tag name="KSO_WM_UNIT_CLEAR" val="1"/>
  <p:tag name="KSO_WM_UNIT_LAYERLEVEL" val="1_1"/>
  <p:tag name="KSO_WM_UNIT_TYPE" val="m_i"/>
  <p:tag name="KSO_WM_UNIT_ID" val="diagram160191_4*m_i*1_6"/>
  <p:tag name="KSO_WM_DIAGRAM_GROUP_CODE" val="m1-1"/>
  <p:tag name="KSO_WM_UNIT_LINE_FORE_SCHEMECOLOR_INDEX" val="14"/>
  <p:tag name="KSO_WM_UNIT_LINE_FILL_TYPE" val="2"/>
  <p:tag name="KSO_WM_UNIT_TEXT_FILL_FORE_SCHEMECOLOR_INDEX" val="2"/>
  <p:tag name="KSO_WM_UNIT_TEXT_FILL_TYPE" val="1"/>
</p:tagLst>
</file>

<file path=ppt/tags/tag9.xml><?xml version="1.0" encoding="utf-8"?>
<p:tagLst xmlns:p="http://schemas.openxmlformats.org/presentationml/2006/main">
  <p:tag name="KSO_WM_TAG_VERSION" val="1.0"/>
  <p:tag name="KSO_WM_BEAUTIFY_FLAG" val="#wm#"/>
  <p:tag name="KSO_WM_UNIT_TYPE" val="i"/>
  <p:tag name="KSO_WM_UNIT_ID" val="diagram160191_4*i*12"/>
  <p:tag name="KSO_WM_TEMPLATE_CATEGORY" val="diagram"/>
  <p:tag name="KSO_WM_TEMPLATE_INDEX" val="160191"/>
  <p:tag name="KSO_WM_UNIT_INDEX" val="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5">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4_新奥ENN模板－改进B">
  <a:themeElements>
    <a:clrScheme name="1_新奥ENN模板－改进B 14">
      <a:dk1>
        <a:srgbClr val="0065A6"/>
      </a:dk1>
      <a:lt1>
        <a:srgbClr val="FFFFFF"/>
      </a:lt1>
      <a:dk2>
        <a:srgbClr val="0065A6"/>
      </a:dk2>
      <a:lt2>
        <a:srgbClr val="C0C0C0"/>
      </a:lt2>
      <a:accent1>
        <a:srgbClr val="00ADDA"/>
      </a:accent1>
      <a:accent2>
        <a:srgbClr val="333399"/>
      </a:accent2>
      <a:accent3>
        <a:srgbClr val="FFFFFF"/>
      </a:accent3>
      <a:accent4>
        <a:srgbClr val="00558D"/>
      </a:accent4>
      <a:accent5>
        <a:srgbClr val="AAD3EA"/>
      </a:accent5>
      <a:accent6>
        <a:srgbClr val="2D2D8A"/>
      </a:accent6>
      <a:hlink>
        <a:srgbClr val="0000FF"/>
      </a:hlink>
      <a:folHlink>
        <a:srgbClr val="800080"/>
      </a:folHlink>
    </a:clrScheme>
    <a:fontScheme name="1_新奥ENN模板－改进B">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1_新奥ENN模板－改进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新奥ENN模板－改进B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新奥ENN模板－改进B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新奥ENN模板－改进B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新奥ENN模板－改进B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新奥ENN模板－改进B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新奥ENN模板－改进B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新奥ENN模板－改进B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新奥ENN模板－改进B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新奥ENN模板－改进B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新奥ENN模板－改进B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新奥ENN模板－改进B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新奥ENN模板－改进B 13">
        <a:dk1>
          <a:srgbClr val="808080"/>
        </a:dk1>
        <a:lt1>
          <a:srgbClr val="FFFFFF"/>
        </a:lt1>
        <a:dk2>
          <a:srgbClr val="0065A6"/>
        </a:dk2>
        <a:lt2>
          <a:srgbClr val="808080"/>
        </a:lt2>
        <a:accent1>
          <a:srgbClr val="88C63A"/>
        </a:accent1>
        <a:accent2>
          <a:srgbClr val="333399"/>
        </a:accent2>
        <a:accent3>
          <a:srgbClr val="FFFFFF"/>
        </a:accent3>
        <a:accent4>
          <a:srgbClr val="6C6C6C"/>
        </a:accent4>
        <a:accent5>
          <a:srgbClr val="C3DFAE"/>
        </a:accent5>
        <a:accent6>
          <a:srgbClr val="2D2D8A"/>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1_新奥ENN模板－改进B 14">
        <a:dk1>
          <a:srgbClr val="0065A6"/>
        </a:dk1>
        <a:lt1>
          <a:srgbClr val="FFFFFF"/>
        </a:lt1>
        <a:dk2>
          <a:srgbClr val="0065A6"/>
        </a:dk2>
        <a:lt2>
          <a:srgbClr val="C0C0C0"/>
        </a:lt2>
        <a:accent1>
          <a:srgbClr val="00ADDA"/>
        </a:accent1>
        <a:accent2>
          <a:srgbClr val="333399"/>
        </a:accent2>
        <a:accent3>
          <a:srgbClr val="FFFFFF"/>
        </a:accent3>
        <a:accent4>
          <a:srgbClr val="00558D"/>
        </a:accent4>
        <a:accent5>
          <a:srgbClr val="AAD3EA"/>
        </a:accent5>
        <a:accent6>
          <a:srgbClr val="2D2D8A"/>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1_新奥ENN模板－改进B 15">
        <a:dk1>
          <a:srgbClr val="005592"/>
        </a:dk1>
        <a:lt1>
          <a:srgbClr val="FFFFFF"/>
        </a:lt1>
        <a:dk2>
          <a:srgbClr val="005592"/>
        </a:dk2>
        <a:lt2>
          <a:srgbClr val="C0C0C0"/>
        </a:lt2>
        <a:accent1>
          <a:srgbClr val="00ADDA"/>
        </a:accent1>
        <a:accent2>
          <a:srgbClr val="333399"/>
        </a:accent2>
        <a:accent3>
          <a:srgbClr val="FFFFFF"/>
        </a:accent3>
        <a:accent4>
          <a:srgbClr val="00477C"/>
        </a:accent4>
        <a:accent5>
          <a:srgbClr val="AAD3EA"/>
        </a:accent5>
        <a:accent6>
          <a:srgbClr val="2D2D8A"/>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13354</Words>
  <Application>WPS 演示</Application>
  <PresentationFormat>宽屏</PresentationFormat>
  <Paragraphs>2108</Paragraphs>
  <Slides>41</Slides>
  <Notes>14</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41</vt:i4>
      </vt:variant>
    </vt:vector>
  </HeadingPairs>
  <TitlesOfParts>
    <vt:vector size="55" baseType="lpstr">
      <vt:lpstr>Arial</vt:lpstr>
      <vt:lpstr>宋体</vt:lpstr>
      <vt:lpstr>Wingdings</vt:lpstr>
      <vt:lpstr>微软雅黑</vt:lpstr>
      <vt:lpstr>黑体</vt:lpstr>
      <vt:lpstr>Times New Roman</vt:lpstr>
      <vt:lpstr>Calibri</vt:lpstr>
      <vt:lpstr>等线</vt:lpstr>
      <vt:lpstr>方正兰亭黑_GBK</vt:lpstr>
      <vt:lpstr>Arial Unicode MS</vt:lpstr>
      <vt:lpstr>Helvetica Neue</vt:lpstr>
      <vt:lpstr>Times New Roman</vt:lpstr>
      <vt:lpstr>Office 主题​​</vt:lpstr>
      <vt:lpstr>54_新奥ENN模板－改进B</vt:lpstr>
      <vt:lpstr>新奥（舟山）液化天然气有限公司 LNG槽车充装视频AI监控项目 投标文件 </vt:lpstr>
      <vt:lpstr>新奥（舟山）液化天然气有限公司 LNG槽车充装视频AI监控项目 投标文件 商务部分及报价</vt:lpstr>
      <vt:lpstr>PowerPoint 演示文稿</vt:lpstr>
      <vt:lpstr>公司简介及主要能力</vt:lpstr>
      <vt:lpstr>相关业绩介绍</vt:lpstr>
      <vt:lpstr>拟投入本项目的人员配置</vt:lpstr>
      <vt:lpstr>相关资料——营业执照与投标保证金</vt:lpstr>
      <vt:lpstr>新奥（舟山）液化天然气有限公司 LNG槽车充装视频AI监控项目 投标文件 技术部分   </vt:lpstr>
      <vt:lpstr>项目背景</vt:lpstr>
      <vt:lpstr>数智安全闭环方案</vt:lpstr>
      <vt:lpstr>智慧运营调度和应急指挥中心集成页面设计</vt:lpstr>
      <vt:lpstr>无人值守发运平台集成页面设计</vt:lpstr>
      <vt:lpstr>AI事件数据管理看板</vt:lpstr>
      <vt:lpstr>系统拓扑图</vt:lpstr>
      <vt:lpstr>硬件设备清单（1/2）</vt:lpstr>
      <vt:lpstr>硬件设备清单（2/2）</vt:lpstr>
      <vt:lpstr>设备服务一览表</vt:lpstr>
      <vt:lpstr>核心业务流程（以业务价值为导向）</vt:lpstr>
      <vt:lpstr>业务流程规则（目标+动作+状态）</vt:lpstr>
      <vt:lpstr>点位示意图(参考)</vt:lpstr>
      <vt:lpstr>车辆驶入-后车牌识别</vt:lpstr>
      <vt:lpstr>人员静电释放</vt:lpstr>
      <vt:lpstr>交钥匙</vt:lpstr>
      <vt:lpstr>放置三角木</vt:lpstr>
      <vt:lpstr>喷壶试漏</vt:lpstr>
      <vt:lpstr>充气3次（动作行为、结果状态）</vt:lpstr>
      <vt:lpstr>充气3次（液相臂）</vt:lpstr>
      <vt:lpstr>保冷循环关闭</vt:lpstr>
      <vt:lpstr>保冷循环关闭（技术方案）</vt:lpstr>
      <vt:lpstr>驾驶员在岗</vt:lpstr>
      <vt:lpstr>保冷循环开启（和关闭一样的判断逻辑）</vt:lpstr>
      <vt:lpstr>排除残液（充气三次）</vt:lpstr>
      <vt:lpstr>三角木归位</vt:lpstr>
      <vt:lpstr>后车牌识别-车辆驶离</vt:lpstr>
      <vt:lpstr>模型嵌入安全专家经验判断的能力，不单纯依赖机器识别，可以提高检测准确度</vt:lpstr>
      <vt:lpstr>PowerPoint 演示文稿</vt:lpstr>
      <vt:lpstr>技术偏离表（1/3）</vt:lpstr>
      <vt:lpstr>技术偏离表（2/3）</vt:lpstr>
      <vt:lpstr>技术偏离表（3/3）</vt:lpstr>
      <vt:lpstr>案例：青岛新奥场站生产运营安全地图项目</vt:lpstr>
      <vt:lpstr>谢    谢 舟山新奥LNG槽车充装AI智能监控方案建议汇报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新奥（舟山）液化天然气有限公司 LNG槽车充装视频AI监控项目 投标文件 </dc:title>
  <dc:creator>tianyeh@enn.cn</dc:creator>
  <cp:lastModifiedBy>沉沙</cp:lastModifiedBy>
  <cp:revision>7</cp:revision>
  <dcterms:created xsi:type="dcterms:W3CDTF">2022-08-05T07:11:00Z</dcterms:created>
  <dcterms:modified xsi:type="dcterms:W3CDTF">2023-07-12T08:51:10Z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B82F858EAAB24E1F9A7B4789BEF0E7A7</vt:lpwstr>
  </property>
</Properties>
</file>